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49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4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45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4.xml" ContentType="application/vnd.openxmlformats-officedocument.presentationml.slide+xml"/>
  <Override PartName="/ppt/slides/slide44.xml" ContentType="application/vnd.openxmlformats-officedocument.presentationml.slide+xml"/>
  <Override PartName="/ppt/slides/slide66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67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4" r:id="rId1"/>
  </p:sldMasterIdLst>
  <p:notesMasterIdLst>
    <p:notesMasterId r:id="rId72"/>
  </p:notesMasterIdLst>
  <p:sldIdLst>
    <p:sldId id="256" r:id="rId2"/>
    <p:sldId id="278" r:id="rId3"/>
    <p:sldId id="257" r:id="rId4"/>
    <p:sldId id="258" r:id="rId5"/>
    <p:sldId id="259" r:id="rId6"/>
    <p:sldId id="260" r:id="rId7"/>
    <p:sldId id="267" r:id="rId8"/>
    <p:sldId id="271" r:id="rId9"/>
    <p:sldId id="272" r:id="rId10"/>
    <p:sldId id="273" r:id="rId11"/>
    <p:sldId id="269" r:id="rId12"/>
    <p:sldId id="276" r:id="rId13"/>
    <p:sldId id="261" r:id="rId14"/>
    <p:sldId id="323" r:id="rId15"/>
    <p:sldId id="262" r:id="rId16"/>
    <p:sldId id="263" r:id="rId17"/>
    <p:sldId id="264" r:id="rId18"/>
    <p:sldId id="328" r:id="rId19"/>
    <p:sldId id="327" r:id="rId20"/>
    <p:sldId id="265" r:id="rId21"/>
    <p:sldId id="322" r:id="rId22"/>
    <p:sldId id="274" r:id="rId23"/>
    <p:sldId id="266" r:id="rId24"/>
    <p:sldId id="270" r:id="rId25"/>
    <p:sldId id="268" r:id="rId26"/>
    <p:sldId id="279" r:id="rId27"/>
    <p:sldId id="280" r:id="rId28"/>
    <p:sldId id="281" r:id="rId29"/>
    <p:sldId id="282" r:id="rId30"/>
    <p:sldId id="283" r:id="rId31"/>
    <p:sldId id="284" r:id="rId32"/>
    <p:sldId id="286" r:id="rId33"/>
    <p:sldId id="287" r:id="rId34"/>
    <p:sldId id="288" r:id="rId35"/>
    <p:sldId id="289" r:id="rId36"/>
    <p:sldId id="318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301" r:id="rId45"/>
    <p:sldId id="297" r:id="rId46"/>
    <p:sldId id="298" r:id="rId47"/>
    <p:sldId id="299" r:id="rId48"/>
    <p:sldId id="302" r:id="rId49"/>
    <p:sldId id="300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7" r:id="rId58"/>
    <p:sldId id="310" r:id="rId59"/>
    <p:sldId id="311" r:id="rId60"/>
    <p:sldId id="313" r:id="rId61"/>
    <p:sldId id="312" r:id="rId62"/>
    <p:sldId id="314" r:id="rId63"/>
    <p:sldId id="315" r:id="rId64"/>
    <p:sldId id="325" r:id="rId65"/>
    <p:sldId id="324" r:id="rId66"/>
    <p:sldId id="316" r:id="rId67"/>
    <p:sldId id="326" r:id="rId68"/>
    <p:sldId id="319" r:id="rId69"/>
    <p:sldId id="320" r:id="rId70"/>
    <p:sldId id="321" r:id="rId7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4CF10AA-0BC5-48E6-B12B-D22FECC76BD3}">
          <p14:sldIdLst>
            <p14:sldId id="256"/>
          </p14:sldIdLst>
        </p14:section>
        <p14:section name="Machine Learning" id="{94839FCD-077E-4BF2-BB0D-870DC67535E2}">
          <p14:sldIdLst>
            <p14:sldId id="278"/>
            <p14:sldId id="257"/>
            <p14:sldId id="258"/>
            <p14:sldId id="259"/>
            <p14:sldId id="260"/>
            <p14:sldId id="267"/>
            <p14:sldId id="271"/>
            <p14:sldId id="272"/>
            <p14:sldId id="273"/>
          </p14:sldIdLst>
        </p14:section>
        <p14:section name="Neural Network" id="{10841F08-26DD-4E17-A8EA-30A2AFCB7AD8}">
          <p14:sldIdLst>
            <p14:sldId id="269"/>
            <p14:sldId id="276"/>
            <p14:sldId id="261"/>
            <p14:sldId id="323"/>
            <p14:sldId id="262"/>
            <p14:sldId id="263"/>
            <p14:sldId id="264"/>
            <p14:sldId id="328"/>
            <p14:sldId id="327"/>
            <p14:sldId id="265"/>
            <p14:sldId id="322"/>
            <p14:sldId id="274"/>
            <p14:sldId id="266"/>
          </p14:sldIdLst>
        </p14:section>
        <p14:section name="Loss function" id="{4F4C2987-3698-4F51-A542-6B8DC152F925}">
          <p14:sldIdLst>
            <p14:sldId id="270"/>
            <p14:sldId id="268"/>
            <p14:sldId id="279"/>
            <p14:sldId id="280"/>
            <p14:sldId id="281"/>
            <p14:sldId id="282"/>
          </p14:sldIdLst>
        </p14:section>
        <p14:section name="Gradent descent" id="{4ECF53F7-3814-4E7F-9C4A-5B2D6D810849}">
          <p14:sldIdLst>
            <p14:sldId id="283"/>
            <p14:sldId id="284"/>
            <p14:sldId id="286"/>
            <p14:sldId id="287"/>
            <p14:sldId id="288"/>
            <p14:sldId id="289"/>
            <p14:sldId id="318"/>
          </p14:sldIdLst>
        </p14:section>
        <p14:section name="Why deep?" id="{099D676A-F5D9-4AA7-B513-F7EE2222AED5}">
          <p14:sldIdLst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Tips" id="{197EEF3E-444B-4503-8009-0939A02A56F3}">
          <p14:sldIdLst>
            <p14:sldId id="296"/>
            <p14:sldId id="301"/>
            <p14:sldId id="297"/>
            <p14:sldId id="298"/>
            <p14:sldId id="299"/>
            <p14:sldId id="302"/>
            <p14:sldId id="300"/>
            <p14:sldId id="303"/>
            <p14:sldId id="304"/>
            <p14:sldId id="305"/>
            <p14:sldId id="306"/>
            <p14:sldId id="307"/>
            <p14:sldId id="308"/>
            <p14:sldId id="309"/>
            <p14:sldId id="317"/>
            <p14:sldId id="310"/>
            <p14:sldId id="311"/>
          </p14:sldIdLst>
        </p14:section>
        <p14:section name="Varients of DNN" id="{AEDBA8A0-C7C4-47C4-9A7A-6A568D672B07}">
          <p14:sldIdLst>
            <p14:sldId id="313"/>
            <p14:sldId id="312"/>
            <p14:sldId id="314"/>
            <p14:sldId id="315"/>
            <p14:sldId id="325"/>
            <p14:sldId id="324"/>
            <p14:sldId id="316"/>
            <p14:sldId id="326"/>
          </p14:sldIdLst>
        </p14:section>
        <p14:section name="Tools" id="{0B87E245-7FE4-4484-8A24-30D428DD66BC}">
          <p14:sldIdLst>
            <p14:sldId id="319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汪心威" initials="汪心威" lastIdx="1" clrIdx="0">
    <p:extLst>
      <p:ext uri="{19B8F6BF-5375-455C-9EA6-DF929625EA0E}">
        <p15:presenceInfo xmlns:p15="http://schemas.microsoft.com/office/powerpoint/2012/main" userId="S-1-5-21-796845957-115176313-1606980848-1247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2346" autoAdjust="0"/>
  </p:normalViewPr>
  <p:slideViewPr>
    <p:cSldViewPr snapToGrid="0">
      <p:cViewPr varScale="1">
        <p:scale>
          <a:sx n="95" d="100"/>
          <a:sy n="95" d="100"/>
        </p:scale>
        <p:origin x="15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78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DE7D0-7A87-4632-A125-743E56CC0134}" type="datetimeFigureOut">
              <a:rPr lang="zh-TW" altLang="en-US" smtClean="0"/>
              <a:t>2017/11/10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57396-8C2C-438F-9C46-E89D05DBF8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7379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ikiwand.com/zh-tw/%E5%A4%A7%E8%84%91" TargetMode="External"/><Relationship Id="rId13" Type="http://schemas.openxmlformats.org/officeDocument/2006/relationships/hyperlink" Target="http://www.wikiwand.com/zh-tw/%E9%9D%9E%E7%BA%BF%E6%80%A7" TargetMode="External"/><Relationship Id="rId3" Type="http://schemas.openxmlformats.org/officeDocument/2006/relationships/hyperlink" Target="http://www.wikiwand.com/zh-tw/%E6%9C%BA%E5%99%A8%E5%AD%A6%E4%B9%A0" TargetMode="External"/><Relationship Id="rId7" Type="http://schemas.openxmlformats.org/officeDocument/2006/relationships/hyperlink" Target="http://www.wikiwand.com/zh-tw/%E4%B8%AD%E6%A8%9E%E7%A5%9E%E7%B6%93%E7%B3%BB%E7%B5%B1" TargetMode="External"/><Relationship Id="rId12" Type="http://schemas.openxmlformats.org/officeDocument/2006/relationships/hyperlink" Target="http://www.wikiwand.com/zh-tw/Wikipedia:%E5%88%97%E6%98%8E%E6%9D%A5%E6%BA%9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wikiwand.com/zh-tw/%E7%94%9F%E7%89%A9%E7%A5%9E%E7%BB%8F%E7%BD%91%E7%BB%9C" TargetMode="External"/><Relationship Id="rId11" Type="http://schemas.openxmlformats.org/officeDocument/2006/relationships/hyperlink" Target="http://www.wikiwand.com/zh-tw/%E5%87%BD%E6%95%B0" TargetMode="External"/><Relationship Id="rId5" Type="http://schemas.openxmlformats.org/officeDocument/2006/relationships/hyperlink" Target="http://www.wikiwand.com/zh-tw/%E8%8B%B1%E6%96%87" TargetMode="External"/><Relationship Id="rId15" Type="http://schemas.openxmlformats.org/officeDocument/2006/relationships/hyperlink" Target="http://www.wikiwand.com/zh-tw/%E6%89%8B%E5%86%99%E8%AF%86%E5%88%AB" TargetMode="External"/><Relationship Id="rId10" Type="http://schemas.openxmlformats.org/officeDocument/2006/relationships/hyperlink" Target="http://www.wikiwand.com/zh-tw/%E8%AE%A1%E7%AE%97%E6%A8%A1%E5%9E%8B" TargetMode="External"/><Relationship Id="rId4" Type="http://schemas.openxmlformats.org/officeDocument/2006/relationships/hyperlink" Target="http://www.wikiwand.com/zh-tw/%E8%AE%A4%E7%9F%A5%E7%A7%91%E5%AD%A6" TargetMode="External"/><Relationship Id="rId9" Type="http://schemas.openxmlformats.org/officeDocument/2006/relationships/hyperlink" Target="http://www.wikiwand.com/zh-tw/%E6%95%B0%E5%AD%A6%E6%A8%A1%E5%9E%8B" TargetMode="External"/><Relationship Id="rId14" Type="http://schemas.openxmlformats.org/officeDocument/2006/relationships/hyperlink" Target="http://www.wikiwand.com/zh-tw/%E6%9D%83%E9%87%8D" TargetMode="Externa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5%94%90%E7%BA%B3%E5%BE%B7%C2%B7%E8%B5%AB%E5%B8%83#cite_note-3" TargetMode="External"/><Relationship Id="rId3" Type="http://schemas.openxmlformats.org/officeDocument/2006/relationships/hyperlink" Target="https://zh.wikipedia.org/wiki/%E7%9A%87%E5%AE%B6%E5%AD%B8%E6%9C%83%E9%99%A2%E5%A3%AB" TargetMode="External"/><Relationship Id="rId7" Type="http://schemas.openxmlformats.org/officeDocument/2006/relationships/hyperlink" Target="https://zh.wikipedia.org/wiki/%E7%A5%9E%E7%BB%8F%E5%85%83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7%A5%9E%E7%BB%8F%E5%BF%83%E7%90%86%E5%AD%A6" TargetMode="External"/><Relationship Id="rId5" Type="http://schemas.openxmlformats.org/officeDocument/2006/relationships/hyperlink" Target="https://zh.wikipedia.org/wiki/%E5%BF%83%E7%90%86%E5%AD%A6%E5%AE%B6" TargetMode="External"/><Relationship Id="rId4" Type="http://schemas.openxmlformats.org/officeDocument/2006/relationships/hyperlink" Target="https://zh.wikipedia.org/wiki/%E5%94%90%E7%BA%B3%E5%BE%B7%C2%B7%E8%B5%AB%E5%B8%83#cite_note-frs-2" TargetMode="Externa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5%94%90%E7%BA%B3%E5%BE%B7%C2%B7%E8%B5%AB%E5%B8%83" TargetMode="External"/><Relationship Id="rId13" Type="http://schemas.openxmlformats.org/officeDocument/2006/relationships/hyperlink" Target="https://zh.wikipedia.org/wiki/%E8%B5%AB%E5%B8%83%E7%90%86%E8%AE%BA#cite_note-3" TargetMode="External"/><Relationship Id="rId18" Type="http://schemas.openxmlformats.org/officeDocument/2006/relationships/hyperlink" Target="https://zh.wikipedia.org/wiki/%E7%A5%9E%E7%BB%8F%E7%BD%91%E7%BB%9C" TargetMode="External"/><Relationship Id="rId3" Type="http://schemas.openxmlformats.org/officeDocument/2006/relationships/hyperlink" Target="https://zh.wikipedia.org/wiki/%E7%A5%9E%E7%BB%8F%E7%A7%91%E5%AD%A6" TargetMode="External"/><Relationship Id="rId21" Type="http://schemas.openxmlformats.org/officeDocument/2006/relationships/hyperlink" Target="https://zh.wikipedia.org/wiki/%E8%85%B9%E8%B6%B3%E7%BA%B2" TargetMode="External"/><Relationship Id="rId7" Type="http://schemas.openxmlformats.org/officeDocument/2006/relationships/hyperlink" Target="https://zh.wikipedia.org/wiki/%E7%AA%81%E8%A7%A6%E5%8F%AF%E5%A1%91%E6%80%A7" TargetMode="External"/><Relationship Id="rId12" Type="http://schemas.openxmlformats.org/officeDocument/2006/relationships/hyperlink" Target="https://zh.wikipedia.org/w/index.php?title=STDP&amp;action=edit&amp;redlink=1" TargetMode="External"/><Relationship Id="rId17" Type="http://schemas.openxmlformats.org/officeDocument/2006/relationships/hyperlink" Target="https://zh.wikipedia.org/wiki/%E8%B5%AB%E5%B8%83%E7%90%86%E8%AE%BA#cite_note-4" TargetMode="External"/><Relationship Id="rId25" Type="http://schemas.openxmlformats.org/officeDocument/2006/relationships/hyperlink" Target="https://zh.wikipedia.org/wiki/%E9%95%B7%E6%9C%9F%E5%A2%9E%E5%BC%B7%E4%BD%9C%E7%94%A8" TargetMode="External"/><Relationship Id="rId2" Type="http://schemas.openxmlformats.org/officeDocument/2006/relationships/slide" Target="../slides/slide13.xml"/><Relationship Id="rId16" Type="http://schemas.openxmlformats.org/officeDocument/2006/relationships/hyperlink" Target="https://zh.wikipedia.org/wiki/%E9%AB%98%E5%B0%94%E9%A1%BF%C2%B7%E5%A8%81%E6%8B%89%E5%BE%B7%C2%B7%E5%A5%A5%E5%B0%94%E6%B3%A2%E7%89%B9" TargetMode="External"/><Relationship Id="rId20" Type="http://schemas.openxmlformats.org/officeDocument/2006/relationships/hyperlink" Target="https://zh.wikipedia.org/w/index.php?title=%E5%8A%A0%E5%B7%9E%E6%B5%B7%E5%85%94&amp;action=edit&amp;redlink=1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7%A5%9E%E7%BB%8F%E5%85%83" TargetMode="External"/><Relationship Id="rId11" Type="http://schemas.openxmlformats.org/officeDocument/2006/relationships/hyperlink" Target="https://zh.wikipedia.org/wiki/%E8%B5%AB%E5%B8%83%E7%90%86%E8%AE%BA#cite_note-2" TargetMode="External"/><Relationship Id="rId24" Type="http://schemas.openxmlformats.org/officeDocument/2006/relationships/hyperlink" Target="https://zh.wikipedia.org/wiki/%E5%91%A8%E9%82%8A%E7%A5%9E%E7%B6%93%E7%B3%BB%E7%B5%B1" TargetMode="External"/><Relationship Id="rId5" Type="http://schemas.openxmlformats.org/officeDocument/2006/relationships/hyperlink" Target="https://zh.wikipedia.org/wiki/%E8%84%91" TargetMode="External"/><Relationship Id="rId15" Type="http://schemas.openxmlformats.org/officeDocument/2006/relationships/hyperlink" Target="https://zh.wikipedia.org/w/index.php?title=%E8%AE%B0%E5%BF%86%E5%8D%B0%E7%97%95&amp;action=edit&amp;redlink=1" TargetMode="External"/><Relationship Id="rId23" Type="http://schemas.openxmlformats.org/officeDocument/2006/relationships/hyperlink" Target="https://zh.wikipedia.org/wiki/%E4%B8%AD%E6%9E%A2%E7%A5%9E%E7%BB%8F%E7%B3%BB%E7%BB%9F" TargetMode="External"/><Relationship Id="rId10" Type="http://schemas.openxmlformats.org/officeDocument/2006/relationships/hyperlink" Target="https://zh.wikipedia.org/wiki/%E8%BD%B4%E7%AA%81" TargetMode="External"/><Relationship Id="rId19" Type="http://schemas.openxmlformats.org/officeDocument/2006/relationships/hyperlink" Target="https://zh.wikipedia.org/wiki/%E5%9F%83%E9%87%8C%E5%85%8B%C2%B7%E5%9D%8E%E5%BE%B7%E5%B0%94" TargetMode="External"/><Relationship Id="rId4" Type="http://schemas.openxmlformats.org/officeDocument/2006/relationships/hyperlink" Target="https://zh.wikipedia.org/wiki/%E5%AD%A6%E4%B9%A0" TargetMode="External"/><Relationship Id="rId9" Type="http://schemas.openxmlformats.org/officeDocument/2006/relationships/hyperlink" Target="https://zh.wikipedia.org/wiki/%E8%B5%AB%E5%B8%83%E7%90%86%E8%AE%BA#cite_note-Hebb_1949-1" TargetMode="External"/><Relationship Id="rId14" Type="http://schemas.openxmlformats.org/officeDocument/2006/relationships/hyperlink" Target="https://zh.wikipedia.org/w/index.php?title=%E6%97%A0%E8%AF%AF%E6%80%A7%E5%AD%A6%E4%B9%A0%E6%96%B9%E6%B3%95&amp;action=edit&amp;redlink=1" TargetMode="External"/><Relationship Id="rId22" Type="http://schemas.openxmlformats.org/officeDocument/2006/relationships/hyperlink" Target="https://zh.wikipedia.org/wiki/%E8%84%8A%E6%A4%8E%E5%8A%A8%E7%89%A9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機器學習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認知科學"/>
              </a:rPr>
              <a:t>認知科學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領域，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人工神經網路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英文"/>
              </a:rPr>
              <a:t>英文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artificial neural network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，縮寫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），簡稱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神經網路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英文"/>
              </a:rPr>
              <a:t>英文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，縮寫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）或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類神經網路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，是一種模仿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生物神經網路"/>
              </a:rPr>
              <a:t>生物神經網路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動物的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中樞神經系統"/>
              </a:rPr>
              <a:t>中樞神經系統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，特別是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大腦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的結構和功能的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數學模型"/>
              </a:rPr>
              <a:t>數學模型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計算模型"/>
              </a:rPr>
              <a:t>計算模型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，用於對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函式"/>
              </a:rPr>
              <a:t>函式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進行估計或近似。神經網路由大量的人工神經元聯結進行計算。大多數情況下人工神經網路能在外界資訊的基礎上改變內部結構，是一種自適應系統。</a:t>
            </a:r>
            <a:r>
              <a:rPr lang="en-US" altLang="zh-TW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/>
              </a:rPr>
              <a:t>[</a:t>
            </a:r>
            <a:r>
              <a:rPr lang="zh-TW" alt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/>
              </a:rPr>
              <a:t>來源請求</a:t>
            </a:r>
            <a:r>
              <a:rPr lang="en-US" altLang="zh-TW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/>
              </a:rPr>
              <a:t>]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現代神經網路是一種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/>
              </a:rPr>
              <a:t>非線性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統計性資料建模工具。典型的神經網路具有以下三個部分：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結構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）結構指定了網路中的變數和它們的拓撲關係。例如，神經網路中的變數可以是神經元連線的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權重"/>
              </a:rPr>
              <a:t>權重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weights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）和神經元的激勵值（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activities of the neurons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激勵函式（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Rule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大部分神經網路模型具有一個短時間尺度的動力學規則，來定義神經元如何根據其他神經元的活動來改變自己的激勵值。一般激勵函式依賴於網路中的權重（即該網路的參數）。</a:t>
            </a:r>
          </a:p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學習規則（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Rule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學習規則指定了網路中的權重如何隨著時間推進而調整。這一般被看做是一種長時間尺度的動力學規則。一般情況下，學習規則依賴於神經元的激勵值。它也可能依賴於監督者提供的目標值和當前權重的值。例如，用於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/>
              </a:rPr>
              <a:t>手寫識別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的一個神經網路，有一組輸入神經元。輸入神經元會被輸入圖像的資料所激發。在激勵值被加權並通過一個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函式"/>
              </a:rPr>
              <a:t>函式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（由網路的設計者確定）後，這些神經元的激勵值被傳遞到其他神經元。這個過程不斷重複，直到輸出神經元被激發。最後，輸出神經元的激勵值決定了識別出來的是哪個字母。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57396-8C2C-438F-9C46-E89D05DBF87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948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唐納德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赫布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皇家學會院士"/>
              </a:rPr>
              <a:t>FRS</a:t>
            </a:r>
            <a:r>
              <a:rPr lang="en-US" altLang="zh-TW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[2]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（英語：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Donald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Olding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Hebb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1904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日－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日），加拿大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心理學家"/>
              </a:rPr>
              <a:t>心理學家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神經心理學"/>
              </a:rPr>
              <a:t>神經心理學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領域有重要貢獻，致力於研究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神經元"/>
              </a:rPr>
              <a:t>神經元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在心理過程中的作用。他被認為是神經心理學與神經網絡之父。</a:t>
            </a:r>
            <a:r>
              <a:rPr lang="en-US" altLang="zh-TW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[3]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57396-8C2C-438F-9C46-E89D05DBF87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282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赫布理論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（英語：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Hebbian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theory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）是一個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神經科學"/>
              </a:rPr>
              <a:t>神經科學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理論，解釋了在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學習"/>
              </a:rPr>
              <a:t>學習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的過程中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腦"/>
              </a:rPr>
              <a:t>腦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神經元"/>
              </a:rPr>
              <a:t>神經元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所發生的變化。赫布理論描述了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突觸可塑性"/>
              </a:rPr>
              <a:t>突觸可塑性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的基本原理，即突觸前神經元向突觸後神經元的持續重複的刺激，可以導致突觸傳遞效能的增加。這一理論由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唐納德·赫布"/>
              </a:rPr>
              <a:t>唐納德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唐納德·赫布"/>
              </a:rPr>
              <a:t>·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唐納德·赫布"/>
              </a:rPr>
              <a:t>赫布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於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1949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年提出</a:t>
            </a:r>
            <a:r>
              <a:rPr lang="en-US" altLang="zh-TW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，又被稱為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赫布定律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Hebb's rule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赫布假說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Hebb's postulate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細胞結集理論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 assembly theory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）等。他如此表述這一理論：</a:t>
            </a:r>
          </a:p>
          <a:p>
            <a:r>
              <a:rPr lang="zh-TW" altLang="en-US" b="1" i="1" dirty="0" smtClean="0">
                <a:effectLst/>
              </a:rPr>
              <a:t>我們可以假定，反射活動的持續與重複會導致</a:t>
            </a:r>
            <a:r>
              <a:rPr lang="zh-TW" altLang="en-US" sz="1200" b="1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神經元"/>
              </a:rPr>
              <a:t>神經元</a:t>
            </a:r>
            <a:r>
              <a:rPr lang="zh-TW" altLang="en-US" b="1" i="1" dirty="0" smtClean="0">
                <a:effectLst/>
              </a:rPr>
              <a:t>穩定性的持久性提升</a:t>
            </a:r>
            <a:r>
              <a:rPr lang="en-US" altLang="zh-TW" b="1" i="1" dirty="0" smtClean="0">
                <a:effectLst/>
              </a:rPr>
              <a:t>……</a:t>
            </a:r>
            <a:r>
              <a:rPr lang="zh-TW" altLang="en-US" b="1" i="1" dirty="0" smtClean="0">
                <a:effectLst/>
              </a:rPr>
              <a:t>當神經元</a:t>
            </a:r>
            <a:r>
              <a:rPr lang="en-US" altLang="zh-TW" b="1" dirty="0" smtClean="0">
                <a:effectLst/>
              </a:rPr>
              <a:t>A</a:t>
            </a:r>
            <a:r>
              <a:rPr lang="zh-TW" altLang="en-US" b="1" i="1" dirty="0" smtClean="0">
                <a:effectLst/>
              </a:rPr>
              <a:t>的</a:t>
            </a:r>
            <a:r>
              <a:rPr lang="zh-TW" altLang="en-US" sz="1200" b="1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軸突"/>
              </a:rPr>
              <a:t>軸突</a:t>
            </a:r>
            <a:r>
              <a:rPr lang="zh-TW" altLang="en-US" b="1" i="1" dirty="0" smtClean="0">
                <a:effectLst/>
              </a:rPr>
              <a:t>與神經元</a:t>
            </a:r>
            <a:r>
              <a:rPr lang="en-US" altLang="zh-TW" b="1" dirty="0" smtClean="0">
                <a:effectLst/>
              </a:rPr>
              <a:t>B</a:t>
            </a:r>
            <a:r>
              <a:rPr lang="zh-TW" altLang="en-US" b="1" i="1" dirty="0" smtClean="0">
                <a:effectLst/>
              </a:rPr>
              <a:t>很近並參與了對</a:t>
            </a:r>
            <a:r>
              <a:rPr lang="en-US" altLang="zh-TW" b="1" dirty="0" smtClean="0">
                <a:effectLst/>
              </a:rPr>
              <a:t>B</a:t>
            </a:r>
            <a:r>
              <a:rPr lang="zh-TW" altLang="en-US" b="1" i="1" dirty="0" smtClean="0">
                <a:effectLst/>
              </a:rPr>
              <a:t>的重複持續的興奮時，這兩個神經元或其中一個便會發生某些生長過程或代謝變化，致使</a:t>
            </a:r>
            <a:r>
              <a:rPr lang="en-US" altLang="zh-TW" b="1" dirty="0" smtClean="0">
                <a:effectLst/>
              </a:rPr>
              <a:t>A</a:t>
            </a:r>
            <a:r>
              <a:rPr lang="zh-TW" altLang="en-US" b="1" i="1" dirty="0" smtClean="0">
                <a:effectLst/>
              </a:rPr>
              <a:t>作為能使</a:t>
            </a:r>
            <a:r>
              <a:rPr lang="en-US" altLang="zh-TW" b="1" dirty="0" smtClean="0">
                <a:effectLst/>
              </a:rPr>
              <a:t>B</a:t>
            </a:r>
            <a:r>
              <a:rPr lang="zh-TW" altLang="en-US" b="1" i="1" dirty="0" smtClean="0">
                <a:effectLst/>
              </a:rPr>
              <a:t>興奮的細胞之一，它的效能增強了</a:t>
            </a:r>
            <a:r>
              <a:rPr lang="zh-TW" altLang="en-US" dirty="0" smtClean="0">
                <a:effectLst/>
              </a:rPr>
              <a:t>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這一理論經常會被總結為「一起激發的神經元連在一起」（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 that fire together, wire together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TW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[2]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。但是，這個解釋並不完整，赫布強調說，神經元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"A"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必須「對神經元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"B"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的激發「作出了一定貢獻」，因此，神經元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"A"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的激發必須在神經元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"B"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之先，而不能同時激發。赫布理論中的這一部分研究，後來被稱作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/>
              </a:rPr>
              <a:t>STDP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，表明突觸可塑性需要一定的時間延遲。</a:t>
            </a:r>
            <a:r>
              <a:rPr lang="en-US" altLang="zh-TW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/>
              </a:rPr>
              <a:t>[3]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赫布理論可以用於解釋「聯合學習」（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associative learning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），在這種學習中，由對神經元的重複刺激，使得神經元之間的突觸強度增加。這樣的學習方法被稱為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赫布型學習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Hebbian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learning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）。赫布理論也成為了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/>
              </a:rPr>
              <a:t>無誤性學習方法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的生物學基礎。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赫布理論解釋了神經元如何組成聯接，從而形成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/>
              </a:rPr>
              <a:t>記憶印痕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。赫布理論闡明了細胞集群（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 Assemblies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）的形態和功能：「兩個神經元或者神經元系統，如果總是同時興奮，就會形成一種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『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』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，其中一個神經元的興奮會促進另一個的興奮。」</a:t>
            </a:r>
            <a:r>
              <a:rPr lang="en-US" altLang="zh-TW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r>
              <a:rPr lang="en-US" altLang="zh-TW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:70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赫布同時寫道：「如果一個神經元持續激活另一個神經元，前者的軸突將會生長出突觸小體（如果已有，則會繼續長大）和後者的胞體相連接。」</a:t>
            </a:r>
            <a:r>
              <a:rPr lang="en-US" altLang="zh-TW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r>
              <a:rPr lang="en-US" altLang="zh-TW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:63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 tooltip="高爾頓·威拉德·奧爾波特"/>
              </a:rPr>
              <a:t>高爾頓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 tooltip="高爾頓·威拉德·奧爾波特"/>
              </a:rPr>
              <a:t>·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 tooltip="高爾頓·威拉德·奧爾波特"/>
              </a:rPr>
              <a:t>威拉德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 tooltip="高爾頓·威拉德·奧爾波特"/>
              </a:rPr>
              <a:t>·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 tooltip="高爾頓·威拉德·奧爾波特"/>
              </a:rPr>
              <a:t>奧爾波特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根據自聯想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(auto-association)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的思路，進一步提出了關於細胞集群的作用，以及它們在形成記憶痕跡中的角色：</a:t>
            </a:r>
          </a:p>
          <a:p>
            <a:r>
              <a:rPr lang="zh-TW" altLang="en-US" dirty="0" smtClean="0">
                <a:effectLst/>
              </a:rPr>
              <a:t>如果系統的輸入會導致同樣的模式重複出現，那麼組成這個模式的元素之間的相互關聯性將會大大增強。這意味著，其中任何一個元素都會傾向於觸發同組的其他元素，同時（以減少權重的方式）抑制組外其他不相關元素。另一個角度來看，這個模式作為一個整體實現了「自聯想」。我們可以把一個學習了（自聯想）的模式稱為記憶痕跡。</a:t>
            </a:r>
            <a:r>
              <a:rPr lang="en-US" altLang="zh-TW" sz="120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/>
              </a:rPr>
              <a:t>[4]</a:t>
            </a:r>
            <a:r>
              <a:rPr lang="en-US" altLang="zh-TW" baseline="30000" dirty="0" smtClean="0">
                <a:effectLst/>
              </a:rPr>
              <a:t>:44</a:t>
            </a:r>
            <a:endParaRPr lang="zh-TW" altLang="en-US" dirty="0" smtClean="0">
              <a:effectLst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通常認為，從整體的角度來看，赫布學習是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 tooltip="神經網絡"/>
              </a:rPr>
              <a:t>神經網絡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形成記憶痕跡的首要基礎。</a:t>
            </a:r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 tooltip="埃里克·坎德爾"/>
              </a:rPr>
              <a:t>埃里克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 tooltip="埃里克·坎德爾"/>
              </a:rPr>
              <a:t>·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 tooltip="埃里克·坎德爾"/>
              </a:rPr>
              <a:t>坎德爾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在一種稱作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0"/>
              </a:rPr>
              <a:t>加州海兔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的海生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1" tooltip="腹足綱"/>
              </a:rPr>
              <a:t>腹足綱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動物上關於突觸學習機制的研究，進一步表明了赫布理論和這一學習機制的關聯。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2" tooltip="脊椎動物"/>
              </a:rPr>
              <a:t>脊椎動物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3" tooltip="中樞神經系統"/>
              </a:rPr>
              <a:t>中樞神經系統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中進行關於赫布突觸可塑機制的實驗，要比在海洋無脊椎動物的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4" tooltip="周邊神經系統"/>
              </a:rPr>
              <a:t>周邊神經系統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中難以控制許多。許多關於脊椎動物神經元的長時期突觸變化（例如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5" tooltip="長期增強作用"/>
              </a:rPr>
              <a:t>長期增強作用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）的實驗，都是對腦細胞的模擬而非進行真實的生理學實驗。儘管如此，一些關於脊椎動物的腦內突觸可塑機制的生理實驗，也傾向於符合赫布理論。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57396-8C2C-438F-9C46-E89D05DBF87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617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6BA91-6C3F-4DAB-9E21-5033FEFA7E85}" type="datetimeFigureOut">
              <a:rPr lang="zh-TW" altLang="en-US" smtClean="0"/>
              <a:t>2017/11/10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68C3-F983-442F-9783-106820FEB7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464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6BA91-6C3F-4DAB-9E21-5033FEFA7E85}" type="datetimeFigureOut">
              <a:rPr lang="zh-TW" altLang="en-US" smtClean="0"/>
              <a:t>2017/11/10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68C3-F983-442F-9783-106820FEB7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28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6BA91-6C3F-4DAB-9E21-5033FEFA7E85}" type="datetimeFigureOut">
              <a:rPr lang="zh-TW" altLang="en-US" smtClean="0"/>
              <a:t>2017/11/10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68C3-F983-442F-9783-106820FEB7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89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6BA91-6C3F-4DAB-9E21-5033FEFA7E85}" type="datetimeFigureOut">
              <a:rPr lang="zh-TW" altLang="en-US" smtClean="0"/>
              <a:t>2017/11/10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68C3-F983-442F-9783-106820FEB7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4882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6BA91-6C3F-4DAB-9E21-5033FEFA7E85}" type="datetimeFigureOut">
              <a:rPr lang="zh-TW" altLang="en-US" smtClean="0"/>
              <a:t>2017/11/10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68C3-F983-442F-9783-106820FEB7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088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6BA91-6C3F-4DAB-9E21-5033FEFA7E85}" type="datetimeFigureOut">
              <a:rPr lang="zh-TW" altLang="en-US" smtClean="0"/>
              <a:t>2017/11/10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68C3-F983-442F-9783-106820FEB7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032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6BA91-6C3F-4DAB-9E21-5033FEFA7E85}" type="datetimeFigureOut">
              <a:rPr lang="zh-TW" altLang="en-US" smtClean="0"/>
              <a:t>2017/11/10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68C3-F983-442F-9783-106820FEB7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0452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6BA91-6C3F-4DAB-9E21-5033FEFA7E85}" type="datetimeFigureOut">
              <a:rPr lang="zh-TW" altLang="en-US" smtClean="0"/>
              <a:t>2017/11/10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68C3-F983-442F-9783-106820FEB7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85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6BA91-6C3F-4DAB-9E21-5033FEFA7E85}" type="datetimeFigureOut">
              <a:rPr lang="zh-TW" altLang="en-US" smtClean="0"/>
              <a:t>2017/11/10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68C3-F983-442F-9783-106820FEB7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152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6BA91-6C3F-4DAB-9E21-5033FEFA7E85}" type="datetimeFigureOut">
              <a:rPr lang="zh-TW" altLang="en-US" smtClean="0"/>
              <a:t>2017/11/10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68C3-F983-442F-9783-106820FEB7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947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6BA91-6C3F-4DAB-9E21-5033FEFA7E85}" type="datetimeFigureOut">
              <a:rPr lang="zh-TW" altLang="en-US" smtClean="0"/>
              <a:t>2017/11/10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68C3-F983-442F-9783-106820FEB7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17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6BA91-6C3F-4DAB-9E21-5033FEFA7E85}" type="datetimeFigureOut">
              <a:rPr lang="zh-TW" altLang="en-US" smtClean="0"/>
              <a:t>2017/11/10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868C3-F983-442F-9783-106820FEB7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17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6.jpe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0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480.png"/><Relationship Id="rId7" Type="http://schemas.openxmlformats.org/officeDocument/2006/relationships/image" Target="../media/image520.png"/><Relationship Id="rId12" Type="http://schemas.openxmlformats.org/officeDocument/2006/relationships/image" Target="../media/image6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0" Type="http://schemas.openxmlformats.org/officeDocument/2006/relationships/image" Target="../media/image59.png"/><Relationship Id="rId4" Type="http://schemas.openxmlformats.org/officeDocument/2006/relationships/image" Target="../media/image490.pn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570.png"/><Relationship Id="rId7" Type="http://schemas.openxmlformats.org/officeDocument/2006/relationships/image" Target="../media/image61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62.png"/><Relationship Id="rId4" Type="http://schemas.openxmlformats.org/officeDocument/2006/relationships/image" Target="../media/image5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4.png"/><Relationship Id="rId21" Type="http://schemas.openxmlformats.org/officeDocument/2006/relationships/image" Target="../media/image82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3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0.png"/><Relationship Id="rId7" Type="http://schemas.openxmlformats.org/officeDocument/2006/relationships/image" Target="../media/image85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0.png"/><Relationship Id="rId7" Type="http://schemas.openxmlformats.org/officeDocument/2006/relationships/image" Target="../media/image109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gif"/><Relationship Id="rId2" Type="http://schemas.openxmlformats.org/officeDocument/2006/relationships/image" Target="../media/image129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3" Type="http://schemas.openxmlformats.org/officeDocument/2006/relationships/image" Target="../media/image133.jpe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59873" y="1629568"/>
            <a:ext cx="3129742" cy="1812030"/>
          </a:xfrm>
        </p:spPr>
        <p:txBody>
          <a:bodyPr>
            <a:noAutofit/>
          </a:bodyPr>
          <a:lstStyle/>
          <a:p>
            <a:r>
              <a:rPr lang="en-US" altLang="zh-TW" sz="6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</a:t>
            </a:r>
            <a:r>
              <a:rPr lang="en-US" altLang="zh-TW" sz="6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6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從零</a:t>
            </a:r>
            <a:endParaRPr lang="zh-TW" altLang="en-US"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67939" y="4150678"/>
            <a:ext cx="6858000" cy="1655762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413611" y="3319681"/>
            <a:ext cx="52174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開始的深度學習</a:t>
            </a:r>
            <a:endParaRPr lang="zh-TW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26427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Clustering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48" y="2195008"/>
            <a:ext cx="2876550" cy="27813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51" y="2071183"/>
            <a:ext cx="3200400" cy="29051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97527" y="1573516"/>
            <a:ext cx="2033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Supervised learning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833851" y="1573516"/>
            <a:ext cx="226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unsupervised learning</a:t>
            </a:r>
          </a:p>
        </p:txBody>
      </p:sp>
      <p:sp>
        <p:nvSpPr>
          <p:cNvPr id="10" name="橢圓 9"/>
          <p:cNvSpPr/>
          <p:nvPr/>
        </p:nvSpPr>
        <p:spPr>
          <a:xfrm>
            <a:off x="6375862" y="2195008"/>
            <a:ext cx="1298873" cy="12199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328459" y="3176891"/>
            <a:ext cx="1355153" cy="13043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 rot="2645442">
            <a:off x="1118622" y="3261555"/>
            <a:ext cx="2870707" cy="257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32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Neural Network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2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Donald </a:t>
            </a:r>
            <a:r>
              <a:rPr lang="en-US" altLang="zh-TW" dirty="0" err="1"/>
              <a:t>Olding</a:t>
            </a:r>
            <a:r>
              <a:rPr lang="en-US" altLang="zh-TW" dirty="0"/>
              <a:t> Hebb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15" y="1615874"/>
            <a:ext cx="7143750" cy="47720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12" y="5473411"/>
            <a:ext cx="2150918" cy="10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3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54" y="437399"/>
            <a:ext cx="5793703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905" y="3799782"/>
            <a:ext cx="5143500" cy="2533650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5203768" y="6434051"/>
            <a:ext cx="1695795" cy="8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93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825609" y="1273465"/>
            <a:ext cx="864524" cy="83444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/>
          </a:p>
        </p:txBody>
      </p:sp>
      <p:sp>
        <p:nvSpPr>
          <p:cNvPr id="5" name="橢圓 4"/>
          <p:cNvSpPr/>
          <p:nvPr/>
        </p:nvSpPr>
        <p:spPr>
          <a:xfrm>
            <a:off x="825609" y="2527504"/>
            <a:ext cx="864524" cy="83444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/>
          </a:p>
        </p:txBody>
      </p:sp>
      <p:sp>
        <p:nvSpPr>
          <p:cNvPr id="6" name="橢圓 5"/>
          <p:cNvSpPr/>
          <p:nvPr/>
        </p:nvSpPr>
        <p:spPr>
          <a:xfrm>
            <a:off x="825609" y="3781543"/>
            <a:ext cx="864524" cy="83444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/>
          </a:p>
        </p:txBody>
      </p:sp>
      <p:sp>
        <p:nvSpPr>
          <p:cNvPr id="7" name="向右箭號 6"/>
          <p:cNvSpPr/>
          <p:nvPr/>
        </p:nvSpPr>
        <p:spPr>
          <a:xfrm>
            <a:off x="1811636" y="2858035"/>
            <a:ext cx="2202873" cy="173385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979293">
            <a:off x="1785278" y="2093007"/>
            <a:ext cx="2202873" cy="223949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20603168">
            <a:off x="1781547" y="3578119"/>
            <a:ext cx="2202873" cy="20516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4287653" y="2424978"/>
            <a:ext cx="1076964" cy="103949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21" name="向右箭號 20"/>
          <p:cNvSpPr/>
          <p:nvPr/>
        </p:nvSpPr>
        <p:spPr>
          <a:xfrm rot="979293">
            <a:off x="5671580" y="3564954"/>
            <a:ext cx="2202873" cy="223949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>
            <a:off x="5713317" y="2858035"/>
            <a:ext cx="2202873" cy="173385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20603168">
            <a:off x="5621110" y="2098625"/>
            <a:ext cx="2202873" cy="20516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870621" y="4429428"/>
            <a:ext cx="389540" cy="37598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rgbClr val="FFFF00"/>
              </a:solidFill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>
            <a:off x="1811636" y="2107913"/>
            <a:ext cx="2971379" cy="2321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98197" y="3166894"/>
            <a:ext cx="2944625" cy="1356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1963277" y="4369487"/>
            <a:ext cx="2739351" cy="24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1771443" y="2289504"/>
            <a:ext cx="2840750" cy="2684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1777739" y="3166894"/>
            <a:ext cx="2819739" cy="1909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1875671" y="4369487"/>
            <a:ext cx="2721807" cy="786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43"/>
          <p:cNvSpPr/>
          <p:nvPr/>
        </p:nvSpPr>
        <p:spPr>
          <a:xfrm>
            <a:off x="4717550" y="4983350"/>
            <a:ext cx="389540" cy="37598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rgbClr val="FFFF00"/>
              </a:solidFill>
            </a:endParaRPr>
          </a:p>
        </p:txBody>
      </p:sp>
      <p:cxnSp>
        <p:nvCxnSpPr>
          <p:cNvPr id="46" name="直線單箭頭接點 45"/>
          <p:cNvCxnSpPr/>
          <p:nvPr/>
        </p:nvCxnSpPr>
        <p:spPr>
          <a:xfrm flipV="1">
            <a:off x="5364617" y="2107913"/>
            <a:ext cx="2496916" cy="2415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endCxn id="22" idx="3"/>
          </p:cNvCxnSpPr>
          <p:nvPr/>
        </p:nvCxnSpPr>
        <p:spPr>
          <a:xfrm flipV="1">
            <a:off x="5452223" y="2944728"/>
            <a:ext cx="2463967" cy="1671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5428154" y="3960714"/>
            <a:ext cx="2537835" cy="801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V="1">
            <a:off x="5309960" y="2299435"/>
            <a:ext cx="2551573" cy="277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endCxn id="22" idx="2"/>
          </p:cNvCxnSpPr>
          <p:nvPr/>
        </p:nvCxnSpPr>
        <p:spPr>
          <a:xfrm flipV="1">
            <a:off x="5260161" y="3031420"/>
            <a:ext cx="2569337" cy="213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V="1">
            <a:off x="5234889" y="4109768"/>
            <a:ext cx="2605745" cy="1209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/>
          <p:cNvSpPr/>
          <p:nvPr/>
        </p:nvSpPr>
        <p:spPr>
          <a:xfrm>
            <a:off x="7965989" y="1690689"/>
            <a:ext cx="331460" cy="31992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/>
          </a:p>
        </p:txBody>
      </p:sp>
      <p:sp>
        <p:nvSpPr>
          <p:cNvPr id="69" name="橢圓 68"/>
          <p:cNvSpPr/>
          <p:nvPr/>
        </p:nvSpPr>
        <p:spPr>
          <a:xfrm>
            <a:off x="8011554" y="2825701"/>
            <a:ext cx="331460" cy="31992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/>
          </a:p>
        </p:txBody>
      </p:sp>
      <p:sp>
        <p:nvSpPr>
          <p:cNvPr id="70" name="橢圓 69"/>
          <p:cNvSpPr/>
          <p:nvPr/>
        </p:nvSpPr>
        <p:spPr>
          <a:xfrm>
            <a:off x="7988968" y="3789839"/>
            <a:ext cx="331460" cy="31992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/>
          </a:p>
        </p:txBody>
      </p:sp>
      <p:sp>
        <p:nvSpPr>
          <p:cNvPr id="71" name="文字方塊 70"/>
          <p:cNvSpPr txBox="1"/>
          <p:nvPr/>
        </p:nvSpPr>
        <p:spPr>
          <a:xfrm>
            <a:off x="1119274" y="5001565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7974069" y="4417166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606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橢圓 3"/>
              <p:cNvSpPr/>
              <p:nvPr/>
            </p:nvSpPr>
            <p:spPr>
              <a:xfrm>
                <a:off x="1147156" y="1613447"/>
                <a:ext cx="864524" cy="834448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4" name="橢圓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156" y="1613447"/>
                <a:ext cx="864524" cy="83444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橢圓 5"/>
              <p:cNvSpPr/>
              <p:nvPr/>
            </p:nvSpPr>
            <p:spPr>
              <a:xfrm>
                <a:off x="1147156" y="2867486"/>
                <a:ext cx="864524" cy="834448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6" name="橢圓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156" y="2867486"/>
                <a:ext cx="864524" cy="83444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橢圓 7"/>
              <p:cNvSpPr/>
              <p:nvPr/>
            </p:nvSpPr>
            <p:spPr>
              <a:xfrm>
                <a:off x="1147156" y="4121525"/>
                <a:ext cx="864524" cy="834448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8" name="橢圓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156" y="4121525"/>
                <a:ext cx="864524" cy="8344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向右箭號 10"/>
          <p:cNvSpPr/>
          <p:nvPr/>
        </p:nvSpPr>
        <p:spPr>
          <a:xfrm>
            <a:off x="2133183" y="3198017"/>
            <a:ext cx="2202873" cy="173385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 rot="979293">
            <a:off x="2106825" y="2432989"/>
            <a:ext cx="2202873" cy="223949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 rot="20603168">
            <a:off x="2103094" y="3918101"/>
            <a:ext cx="2202873" cy="20516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457559" y="2867485"/>
            <a:ext cx="839585" cy="8344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+</a:t>
            </a:r>
            <a:endParaRPr lang="zh-TW" altLang="en-US" sz="6000" dirty="0"/>
          </a:p>
        </p:txBody>
      </p:sp>
      <p:sp>
        <p:nvSpPr>
          <p:cNvPr id="17" name="向右箭號 16"/>
          <p:cNvSpPr/>
          <p:nvPr/>
        </p:nvSpPr>
        <p:spPr>
          <a:xfrm>
            <a:off x="5418647" y="3198017"/>
            <a:ext cx="336619" cy="141315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>
            <a:off x="7189168" y="3165947"/>
            <a:ext cx="336618" cy="173385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90819" y="203067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W1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901691" y="290883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W2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901691" y="3602420"/>
            <a:ext cx="506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W3</a:t>
            </a:r>
            <a:endParaRPr lang="zh-TW" altLang="en-US" dirty="0"/>
          </a:p>
        </p:txBody>
      </p:sp>
      <p:sp>
        <p:nvSpPr>
          <p:cNvPr id="26" name="向右箭號 25"/>
          <p:cNvSpPr/>
          <p:nvPr/>
        </p:nvSpPr>
        <p:spPr>
          <a:xfrm rot="16200000">
            <a:off x="4599636" y="3967258"/>
            <a:ext cx="555431" cy="20516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角矩形 26"/>
          <p:cNvSpPr/>
          <p:nvPr/>
        </p:nvSpPr>
        <p:spPr>
          <a:xfrm>
            <a:off x="4548998" y="4433906"/>
            <a:ext cx="656706" cy="64008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 smtClean="0"/>
              <a:t>b</a:t>
            </a:r>
            <a:endParaRPr lang="zh-TW" altLang="en-US" sz="3600" b="1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890" y="2832979"/>
            <a:ext cx="1290654" cy="903458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5230310" y="467878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Bias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2762053" y="4704654"/>
            <a:ext cx="94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Weights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908152" y="3798359"/>
            <a:ext cx="112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Activation</a:t>
            </a:r>
            <a:br>
              <a:rPr lang="en-US" altLang="zh-TW" dirty="0" smtClean="0"/>
            </a:br>
            <a:r>
              <a:rPr lang="en-US" altLang="zh-TW" dirty="0" smtClean="0"/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5843573" y="2832979"/>
                <a:ext cx="144180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4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4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4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4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573" y="2832979"/>
                <a:ext cx="1441805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橢圓 24"/>
          <p:cNvSpPr/>
          <p:nvPr/>
        </p:nvSpPr>
        <p:spPr>
          <a:xfrm>
            <a:off x="7597410" y="2752627"/>
            <a:ext cx="1076964" cy="103949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rgbClr val="FFFF00"/>
                </a:solidFill>
              </a:rPr>
              <a:t>y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49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/>
        </p:nvSpPr>
        <p:spPr>
          <a:xfrm>
            <a:off x="1147156" y="1613447"/>
            <a:ext cx="864524" cy="83444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1</a:t>
            </a:r>
            <a:endParaRPr lang="zh-TW" altLang="en-US" sz="3200" dirty="0"/>
          </a:p>
        </p:txBody>
      </p:sp>
      <p:sp>
        <p:nvSpPr>
          <p:cNvPr id="5" name="橢圓 4"/>
          <p:cNvSpPr/>
          <p:nvPr/>
        </p:nvSpPr>
        <p:spPr>
          <a:xfrm>
            <a:off x="1147156" y="2867486"/>
            <a:ext cx="864524" cy="83444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2</a:t>
            </a:r>
            <a:endParaRPr lang="zh-TW" altLang="en-US" sz="3200" dirty="0"/>
          </a:p>
        </p:txBody>
      </p:sp>
      <p:sp>
        <p:nvSpPr>
          <p:cNvPr id="6" name="橢圓 5"/>
          <p:cNvSpPr/>
          <p:nvPr/>
        </p:nvSpPr>
        <p:spPr>
          <a:xfrm>
            <a:off x="1147156" y="4121525"/>
            <a:ext cx="864524" cy="83444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-1</a:t>
            </a:r>
            <a:endParaRPr lang="zh-TW" altLang="en-US" sz="3200" dirty="0"/>
          </a:p>
        </p:txBody>
      </p:sp>
      <p:sp>
        <p:nvSpPr>
          <p:cNvPr id="7" name="向右箭號 6"/>
          <p:cNvSpPr/>
          <p:nvPr/>
        </p:nvSpPr>
        <p:spPr>
          <a:xfrm>
            <a:off x="2133183" y="3198017"/>
            <a:ext cx="2202873" cy="173385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979293">
            <a:off x="2106825" y="2432989"/>
            <a:ext cx="2202873" cy="223949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20603168">
            <a:off x="2103094" y="3918101"/>
            <a:ext cx="2202873" cy="20516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457559" y="2867485"/>
            <a:ext cx="839585" cy="8344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+</a:t>
            </a:r>
            <a:endParaRPr lang="zh-TW" altLang="en-US" sz="6000" dirty="0"/>
          </a:p>
        </p:txBody>
      </p:sp>
      <p:sp>
        <p:nvSpPr>
          <p:cNvPr id="11" name="向右箭號 10"/>
          <p:cNvSpPr/>
          <p:nvPr/>
        </p:nvSpPr>
        <p:spPr>
          <a:xfrm>
            <a:off x="5418647" y="3198017"/>
            <a:ext cx="336619" cy="141315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7189168" y="3165947"/>
            <a:ext cx="336618" cy="173385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7597410" y="2752627"/>
            <a:ext cx="1076964" cy="103949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rgbClr val="FFFF00"/>
                </a:solidFill>
              </a:rPr>
              <a:t>0.98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951095" y="20386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919135" y="292014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-1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951095" y="3607459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-2</a:t>
            </a:r>
            <a:endParaRPr lang="zh-TW" altLang="en-US" dirty="0"/>
          </a:p>
        </p:txBody>
      </p:sp>
      <p:sp>
        <p:nvSpPr>
          <p:cNvPr id="17" name="向右箭號 16"/>
          <p:cNvSpPr/>
          <p:nvPr/>
        </p:nvSpPr>
        <p:spPr>
          <a:xfrm rot="16200000">
            <a:off x="4599636" y="3967258"/>
            <a:ext cx="555431" cy="20516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4548998" y="4433906"/>
            <a:ext cx="656706" cy="64008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 smtClean="0"/>
              <a:t>1</a:t>
            </a:r>
            <a:endParaRPr lang="zh-TW" altLang="en-US" sz="3600" b="1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890" y="2832979"/>
            <a:ext cx="1290654" cy="90345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5230310" y="467878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Bias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2762053" y="4704654"/>
            <a:ext cx="94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Weights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908152" y="3798359"/>
            <a:ext cx="112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Activation</a:t>
            </a:r>
            <a:br>
              <a:rPr lang="en-US" altLang="zh-TW" dirty="0" smtClean="0"/>
            </a:br>
            <a:r>
              <a:rPr lang="en-US" altLang="zh-TW" dirty="0" smtClean="0"/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145441" y="5528960"/>
                <a:ext cx="39129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3+2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×−1+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+1=4</m:t>
                      </m:r>
                    </m:oMath>
                  </m:oMathPara>
                </a14:m>
                <a:endParaRPr lang="en-US" altLang="zh-TW" b="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441" y="5528960"/>
                <a:ext cx="3912994" cy="276999"/>
              </a:xfrm>
              <a:prstGeom prst="rect">
                <a:avLst/>
              </a:prstGeom>
              <a:blipFill>
                <a:blip r:embed="rId3"/>
                <a:stretch>
                  <a:fillRect l="-1090" r="-935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>
            <a:off x="5242864" y="2882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932029" y="2882901"/>
                <a:ext cx="125713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4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029" y="2882901"/>
                <a:ext cx="1257139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154041" y="5924891"/>
                <a:ext cx="1247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0.98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1" y="5924891"/>
                <a:ext cx="1247201" cy="276999"/>
              </a:xfrm>
              <a:prstGeom prst="rect">
                <a:avLst/>
              </a:prstGeom>
              <a:blipFill>
                <a:blip r:embed="rId5"/>
                <a:stretch>
                  <a:fillRect l="-2439" r="-4390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708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7886700" cy="3266081"/>
          </a:xfrm>
        </p:spPr>
      </p:pic>
    </p:spTree>
    <p:extLst>
      <p:ext uri="{BB962C8B-B14F-4D97-AF65-F5344CB8AC3E}">
        <p14:creationId xmlns:p14="http://schemas.microsoft.com/office/powerpoint/2010/main" val="278168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19" y="1690689"/>
            <a:ext cx="4819161" cy="4795304"/>
          </a:xfr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00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876" y="1376626"/>
            <a:ext cx="4953969" cy="4829602"/>
          </a:xfrm>
        </p:spPr>
      </p:pic>
      <p:pic>
        <p:nvPicPr>
          <p:cNvPr id="5" name="內容版面配置區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5" y="284127"/>
            <a:ext cx="2305469" cy="95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3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Machine learning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70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Fully connected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2" y="2153444"/>
            <a:ext cx="7534275" cy="36957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8" y="1596991"/>
            <a:ext cx="1884909" cy="928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97967" y="5957389"/>
                <a:ext cx="8585684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 smtClean="0"/>
                  <a:t> </a:t>
                </a:r>
                <a:r>
                  <a:rPr lang="en-US" altLang="zh-TW" dirty="0"/>
                  <a:t>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/>
                    </m:sSubSup>
                    <m:r>
                      <a:rPr lang="en-US" altLang="zh-TW" dirty="0">
                        <a:latin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</m:sSubSup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altLang="zh-TW" dirty="0"/>
                  <a:t>} 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 elementary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/>
                    </m:sSup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that deep learning needs to learn.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67" y="5957389"/>
                <a:ext cx="8585684" cy="397545"/>
              </a:xfrm>
              <a:prstGeom prst="rect">
                <a:avLst/>
              </a:prstGeom>
              <a:blipFill>
                <a:blip r:embed="rId4"/>
                <a:stretch>
                  <a:fillRect r="-426" b="-246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2094808" y="2680615"/>
                <a:ext cx="501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808" y="2680615"/>
                <a:ext cx="5018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094808" y="3072275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808" y="3072275"/>
                <a:ext cx="50712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094808" y="3492791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808" y="3492791"/>
                <a:ext cx="50712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793910" y="2418383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910" y="2418383"/>
                <a:ext cx="4626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793910" y="3140278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910" y="3140278"/>
                <a:ext cx="4626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793910" y="4001294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910" y="4001294"/>
                <a:ext cx="46262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2215033" y="4061798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423134" y="3122352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134" y="3122352"/>
                <a:ext cx="50712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431446" y="3324944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446" y="3324944"/>
                <a:ext cx="50712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370037" y="3623234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037" y="3623234"/>
                <a:ext cx="50712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20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Softmax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85952" y="2214391"/>
            <a:ext cx="598516" cy="191703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橢圓 4"/>
              <p:cNvSpPr/>
              <p:nvPr/>
            </p:nvSpPr>
            <p:spPr>
              <a:xfrm>
                <a:off x="1655045" y="2319252"/>
                <a:ext cx="423948" cy="399011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" name="橢圓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045" y="2319252"/>
                <a:ext cx="423948" cy="39901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橢圓 5"/>
              <p:cNvSpPr/>
              <p:nvPr/>
            </p:nvSpPr>
            <p:spPr>
              <a:xfrm>
                <a:off x="1655045" y="2916819"/>
                <a:ext cx="423948" cy="399011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橢圓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045" y="2916819"/>
                <a:ext cx="423948" cy="39901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橢圓 6"/>
              <p:cNvSpPr/>
              <p:nvPr/>
            </p:nvSpPr>
            <p:spPr>
              <a:xfrm>
                <a:off x="1655045" y="3528201"/>
                <a:ext cx="423948" cy="399011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" name="橢圓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045" y="3528201"/>
                <a:ext cx="423948" cy="39901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1085083" y="4889792"/>
            <a:ext cx="1700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Ordinary output</a:t>
            </a:r>
            <a:endParaRPr lang="zh-TW" altLang="en-US" dirty="0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881321" y="2552008"/>
            <a:ext cx="65411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900794" y="3149574"/>
            <a:ext cx="65411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913262" y="3763032"/>
            <a:ext cx="65411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394066" y="23673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394066" y="29649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323534" y="350263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-1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916834" y="2271425"/>
            <a:ext cx="598516" cy="191703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橢圓 16"/>
              <p:cNvSpPr/>
              <p:nvPr/>
            </p:nvSpPr>
            <p:spPr>
              <a:xfrm>
                <a:off x="7985927" y="2376286"/>
                <a:ext cx="423948" cy="399011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7" name="橢圓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927" y="2376286"/>
                <a:ext cx="423948" cy="39901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橢圓 17"/>
              <p:cNvSpPr/>
              <p:nvPr/>
            </p:nvSpPr>
            <p:spPr>
              <a:xfrm>
                <a:off x="7985927" y="2973853"/>
                <a:ext cx="423948" cy="399011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8" name="橢圓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927" y="2973853"/>
                <a:ext cx="423948" cy="39901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橢圓 18"/>
              <p:cNvSpPr/>
              <p:nvPr/>
            </p:nvSpPr>
            <p:spPr>
              <a:xfrm>
                <a:off x="7985927" y="3585235"/>
                <a:ext cx="423948" cy="399011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9" name="橢圓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927" y="3585235"/>
                <a:ext cx="423948" cy="39901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/>
          <p:cNvSpPr txBox="1"/>
          <p:nvPr/>
        </p:nvSpPr>
        <p:spPr>
          <a:xfrm>
            <a:off x="5980974" y="4927516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Softmax</a:t>
            </a:r>
            <a:endParaRPr lang="zh-TW" altLang="en-US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5938380" y="2609226"/>
            <a:ext cx="65411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5957853" y="3206792"/>
            <a:ext cx="65411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5970321" y="3820250"/>
            <a:ext cx="65411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446052" y="23673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446052" y="29649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75520" y="350263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-1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5258756" y="2272082"/>
            <a:ext cx="598516" cy="193971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橢圓 33"/>
              <p:cNvSpPr/>
              <p:nvPr/>
            </p:nvSpPr>
            <p:spPr>
              <a:xfrm>
                <a:off x="5325257" y="2399620"/>
                <a:ext cx="423948" cy="399011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橢圓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257" y="2399620"/>
                <a:ext cx="423948" cy="39901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橢圓 34"/>
              <p:cNvSpPr/>
              <p:nvPr/>
            </p:nvSpPr>
            <p:spPr>
              <a:xfrm>
                <a:off x="5325257" y="2997187"/>
                <a:ext cx="423948" cy="399011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橢圓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257" y="2997187"/>
                <a:ext cx="423948" cy="39901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橢圓 35"/>
              <p:cNvSpPr/>
              <p:nvPr/>
            </p:nvSpPr>
            <p:spPr>
              <a:xfrm>
                <a:off x="5325257" y="3608569"/>
                <a:ext cx="423948" cy="399011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" name="橢圓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257" y="3608569"/>
                <a:ext cx="423948" cy="39901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/>
          <p:cNvCxnSpPr/>
          <p:nvPr/>
        </p:nvCxnSpPr>
        <p:spPr>
          <a:xfrm flipV="1">
            <a:off x="4601675" y="2609225"/>
            <a:ext cx="65411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4621148" y="3206791"/>
            <a:ext cx="65411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4633616" y="3820249"/>
            <a:ext cx="65411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4166406" y="2424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4166406" y="30221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4095874" y="355984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-1</a:t>
            </a:r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5915245" y="222300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20.08</a:t>
            </a:r>
            <a:endParaRPr lang="zh-TW" altLang="en-US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915245" y="285408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2.72</a:t>
            </a:r>
            <a:endParaRPr lang="zh-TW" altLang="en-US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934643" y="343429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0.3</a:t>
            </a:r>
            <a:r>
              <a:rPr lang="en-US" altLang="zh-TW" dirty="0"/>
              <a:t>7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圓角矩形 49"/>
              <p:cNvSpPr/>
              <p:nvPr/>
            </p:nvSpPr>
            <p:spPr>
              <a:xfrm>
                <a:off x="6640250" y="2000609"/>
                <a:ext cx="585433" cy="2579262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0" name="圓角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50" y="2000609"/>
                <a:ext cx="585433" cy="2579262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字方塊 48"/>
          <p:cNvSpPr txBox="1"/>
          <p:nvPr/>
        </p:nvSpPr>
        <p:spPr>
          <a:xfrm>
            <a:off x="4599147" y="4210538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20.08 + 2.72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0.37</a:t>
            </a:r>
            <a:r>
              <a:rPr lang="zh-TW" altLang="en-US" dirty="0" smtClean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23.17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51" name="直線單箭頭接點 50"/>
          <p:cNvCxnSpPr/>
          <p:nvPr/>
        </p:nvCxnSpPr>
        <p:spPr>
          <a:xfrm flipV="1">
            <a:off x="7253966" y="2585396"/>
            <a:ext cx="65411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7273439" y="3182962"/>
            <a:ext cx="65411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 flipV="1">
            <a:off x="7285907" y="3796420"/>
            <a:ext cx="65411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7253966" y="220734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0.87</a:t>
            </a:r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263178" y="283525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0.11</a:t>
            </a:r>
            <a:endParaRPr lang="zh-TW" altLang="en-US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284307" y="344945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0.02</a:t>
            </a:r>
            <a:endParaRPr lang="zh-TW" altLang="en-US" dirty="0"/>
          </a:p>
        </p:txBody>
      </p:sp>
      <p:cxnSp>
        <p:nvCxnSpPr>
          <p:cNvPr id="66" name="直線單箭頭接點 65"/>
          <p:cNvCxnSpPr/>
          <p:nvPr/>
        </p:nvCxnSpPr>
        <p:spPr>
          <a:xfrm>
            <a:off x="6456970" y="2575791"/>
            <a:ext cx="0" cy="169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6297378" y="3147432"/>
            <a:ext cx="0" cy="1125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>
            <a:off x="6084501" y="3721285"/>
            <a:ext cx="0" cy="551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09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Handwriting Digit Recognition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2" y="1690689"/>
            <a:ext cx="9463866" cy="4968529"/>
          </a:xfrm>
        </p:spPr>
      </p:pic>
    </p:spTree>
    <p:extLst>
      <p:ext uri="{BB962C8B-B14F-4D97-AF65-F5344CB8AC3E}">
        <p14:creationId xmlns:p14="http://schemas.microsoft.com/office/powerpoint/2010/main" val="28561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23" y="1862219"/>
            <a:ext cx="7886700" cy="4228274"/>
          </a:xfrm>
        </p:spPr>
      </p:pic>
      <p:sp>
        <p:nvSpPr>
          <p:cNvPr id="6" name="文字方塊 5"/>
          <p:cNvSpPr txBox="1"/>
          <p:nvPr/>
        </p:nvSpPr>
        <p:spPr>
          <a:xfrm>
            <a:off x="7705615" y="1862219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</a:t>
            </a:r>
            <a:r>
              <a:rPr lang="en-US" altLang="zh-TW" dirty="0" smtClean="0"/>
              <a:t>s 1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705615" y="2275069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</a:t>
            </a:r>
            <a:r>
              <a:rPr lang="en-US" altLang="zh-TW" dirty="0" smtClean="0"/>
              <a:t>s 2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795706" y="2765230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8202867" y="4023575"/>
            <a:ext cx="624966" cy="1579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8202867" y="3640035"/>
            <a:ext cx="45719" cy="187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202867" y="4844283"/>
            <a:ext cx="176079" cy="1579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7703241" y="391788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</a:t>
            </a:r>
            <a:r>
              <a:rPr lang="en-US" altLang="zh-TW" dirty="0" smtClean="0"/>
              <a:t>s </a:t>
            </a:r>
            <a:r>
              <a:rPr lang="en-US" altLang="zh-TW" dirty="0" smtClean="0"/>
              <a:t>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331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Goodness of Function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8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Data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3901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Target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755973" y="1690691"/>
            <a:ext cx="598516" cy="254880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205158" y="1690691"/>
            <a:ext cx="598516" cy="254880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155183" y="1699003"/>
            <a:ext cx="598516" cy="254880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Softmax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533419" y="1690689"/>
            <a:ext cx="598516" cy="25488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橢圓 22"/>
              <p:cNvSpPr/>
              <p:nvPr/>
            </p:nvSpPr>
            <p:spPr>
              <a:xfrm>
                <a:off x="2843257" y="1795549"/>
                <a:ext cx="423948" cy="399011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橢圓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257" y="1795549"/>
                <a:ext cx="423948" cy="39901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橢圓 23"/>
              <p:cNvSpPr/>
              <p:nvPr/>
            </p:nvSpPr>
            <p:spPr>
              <a:xfrm>
                <a:off x="2843257" y="2393116"/>
                <a:ext cx="423948" cy="399011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橢圓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257" y="2393116"/>
                <a:ext cx="423948" cy="39901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橢圓 25"/>
              <p:cNvSpPr/>
              <p:nvPr/>
            </p:nvSpPr>
            <p:spPr>
              <a:xfrm>
                <a:off x="2843257" y="3588250"/>
                <a:ext cx="423948" cy="399011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橢圓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257" y="3588250"/>
                <a:ext cx="423948" cy="399011"/>
              </a:xfrm>
              <a:prstGeom prst="ellipse">
                <a:avLst/>
              </a:prstGeom>
              <a:blipFill>
                <a:blip r:embed="rId4"/>
                <a:stretch>
                  <a:fillRect l="-19718" r="-42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2892824" y="3035819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4271659" y="1818229"/>
            <a:ext cx="423948" cy="3990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4271659" y="2415796"/>
            <a:ext cx="423948" cy="3990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4271659" y="3610930"/>
            <a:ext cx="423948" cy="3990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4321226" y="3058499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3354489" y="1978430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3350332" y="2584308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358646" y="3779442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3394667" y="2017734"/>
            <a:ext cx="768925" cy="558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3348945" y="2596778"/>
            <a:ext cx="852056" cy="1190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3356568" y="2017734"/>
            <a:ext cx="852747" cy="5728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V="1">
            <a:off x="3390511" y="2017733"/>
            <a:ext cx="809106" cy="1755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3383273" y="2017732"/>
            <a:ext cx="760926" cy="1593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3409907" y="2653439"/>
            <a:ext cx="770314" cy="1148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V="1">
            <a:off x="4793973" y="1982586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4789816" y="2588464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V="1">
            <a:off x="4798130" y="3783598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4834151" y="2021890"/>
            <a:ext cx="768925" cy="558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4788429" y="2600934"/>
            <a:ext cx="852056" cy="1190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V="1">
            <a:off x="4796052" y="2021890"/>
            <a:ext cx="852747" cy="5728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V="1">
            <a:off x="4829995" y="2021889"/>
            <a:ext cx="809106" cy="1755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4822757" y="2021888"/>
            <a:ext cx="760926" cy="1593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V="1">
            <a:off x="4849391" y="2657595"/>
            <a:ext cx="770314" cy="1148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/>
          <p:cNvSpPr txBox="1"/>
          <p:nvPr/>
        </p:nvSpPr>
        <p:spPr>
          <a:xfrm>
            <a:off x="5665422" y="265343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cxnSp>
        <p:nvCxnSpPr>
          <p:cNvPr id="65" name="直線單箭頭接點 64"/>
          <p:cNvCxnSpPr/>
          <p:nvPr/>
        </p:nvCxnSpPr>
        <p:spPr>
          <a:xfrm flipV="1">
            <a:off x="6755078" y="1978430"/>
            <a:ext cx="65411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flipV="1">
            <a:off x="6774551" y="2575996"/>
            <a:ext cx="65411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flipV="1">
            <a:off x="6787019" y="3773206"/>
            <a:ext cx="65411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圖片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46529"/>
            <a:ext cx="1851269" cy="1863906"/>
          </a:xfrm>
          <a:prstGeom prst="rect">
            <a:avLst/>
          </a:prstGeom>
        </p:spPr>
      </p:pic>
      <p:sp>
        <p:nvSpPr>
          <p:cNvPr id="74" name="手繪多邊形 73"/>
          <p:cNvSpPr/>
          <p:nvPr/>
        </p:nvSpPr>
        <p:spPr>
          <a:xfrm>
            <a:off x="669478" y="1579256"/>
            <a:ext cx="2252749" cy="424111"/>
          </a:xfrm>
          <a:custGeom>
            <a:avLst/>
            <a:gdLst>
              <a:gd name="connsiteX0" fmla="*/ 0 w 2252749"/>
              <a:gd name="connsiteY0" fmla="*/ 424111 h 424111"/>
              <a:gd name="connsiteX1" fmla="*/ 16625 w 2252749"/>
              <a:gd name="connsiteY1" fmla="*/ 382548 h 424111"/>
              <a:gd name="connsiteX2" fmla="*/ 24938 w 2252749"/>
              <a:gd name="connsiteY2" fmla="*/ 357609 h 424111"/>
              <a:gd name="connsiteX3" fmla="*/ 41564 w 2252749"/>
              <a:gd name="connsiteY3" fmla="*/ 340984 h 424111"/>
              <a:gd name="connsiteX4" fmla="*/ 66502 w 2252749"/>
              <a:gd name="connsiteY4" fmla="*/ 307733 h 424111"/>
              <a:gd name="connsiteX5" fmla="*/ 133004 w 2252749"/>
              <a:gd name="connsiteY5" fmla="*/ 249544 h 424111"/>
              <a:gd name="connsiteX6" fmla="*/ 182880 w 2252749"/>
              <a:gd name="connsiteY6" fmla="*/ 207980 h 424111"/>
              <a:gd name="connsiteX7" fmla="*/ 207818 w 2252749"/>
              <a:gd name="connsiteY7" fmla="*/ 199668 h 424111"/>
              <a:gd name="connsiteX8" fmla="*/ 266007 w 2252749"/>
              <a:gd name="connsiteY8" fmla="*/ 166417 h 424111"/>
              <a:gd name="connsiteX9" fmla="*/ 349134 w 2252749"/>
              <a:gd name="connsiteY9" fmla="*/ 124853 h 424111"/>
              <a:gd name="connsiteX10" fmla="*/ 490451 w 2252749"/>
              <a:gd name="connsiteY10" fmla="*/ 58351 h 424111"/>
              <a:gd name="connsiteX11" fmla="*/ 623454 w 2252749"/>
              <a:gd name="connsiteY11" fmla="*/ 25100 h 424111"/>
              <a:gd name="connsiteX12" fmla="*/ 748145 w 2252749"/>
              <a:gd name="connsiteY12" fmla="*/ 16788 h 424111"/>
              <a:gd name="connsiteX13" fmla="*/ 897774 w 2252749"/>
              <a:gd name="connsiteY13" fmla="*/ 162 h 424111"/>
              <a:gd name="connsiteX14" fmla="*/ 1537854 w 2252749"/>
              <a:gd name="connsiteY14" fmla="*/ 8475 h 424111"/>
              <a:gd name="connsiteX15" fmla="*/ 1679171 w 2252749"/>
              <a:gd name="connsiteY15" fmla="*/ 50039 h 424111"/>
              <a:gd name="connsiteX16" fmla="*/ 1862051 w 2252749"/>
              <a:gd name="connsiteY16" fmla="*/ 91602 h 424111"/>
              <a:gd name="connsiteX17" fmla="*/ 1886989 w 2252749"/>
              <a:gd name="connsiteY17" fmla="*/ 99915 h 424111"/>
              <a:gd name="connsiteX18" fmla="*/ 1945178 w 2252749"/>
              <a:gd name="connsiteY18" fmla="*/ 108228 h 424111"/>
              <a:gd name="connsiteX19" fmla="*/ 1978429 w 2252749"/>
              <a:gd name="connsiteY19" fmla="*/ 124853 h 424111"/>
              <a:gd name="connsiteX20" fmla="*/ 2003367 w 2252749"/>
              <a:gd name="connsiteY20" fmla="*/ 133166 h 424111"/>
              <a:gd name="connsiteX21" fmla="*/ 2044931 w 2252749"/>
              <a:gd name="connsiteY21" fmla="*/ 158104 h 424111"/>
              <a:gd name="connsiteX22" fmla="*/ 2086494 w 2252749"/>
              <a:gd name="connsiteY22" fmla="*/ 183042 h 424111"/>
              <a:gd name="connsiteX23" fmla="*/ 2111433 w 2252749"/>
              <a:gd name="connsiteY23" fmla="*/ 191355 h 424111"/>
              <a:gd name="connsiteX24" fmla="*/ 2161309 w 2252749"/>
              <a:gd name="connsiteY24" fmla="*/ 216293 h 424111"/>
              <a:gd name="connsiteX25" fmla="*/ 2202873 w 2252749"/>
              <a:gd name="connsiteY25" fmla="*/ 249544 h 424111"/>
              <a:gd name="connsiteX26" fmla="*/ 2252749 w 2252749"/>
              <a:gd name="connsiteY26" fmla="*/ 266169 h 42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52749" h="424111">
                <a:moveTo>
                  <a:pt x="0" y="424111"/>
                </a:moveTo>
                <a:cubicBezTo>
                  <a:pt x="5542" y="410257"/>
                  <a:pt x="11386" y="396519"/>
                  <a:pt x="16625" y="382548"/>
                </a:cubicBezTo>
                <a:cubicBezTo>
                  <a:pt x="19702" y="374343"/>
                  <a:pt x="20430" y="365123"/>
                  <a:pt x="24938" y="357609"/>
                </a:cubicBezTo>
                <a:cubicBezTo>
                  <a:pt x="28970" y="350889"/>
                  <a:pt x="36547" y="347005"/>
                  <a:pt x="41564" y="340984"/>
                </a:cubicBezTo>
                <a:cubicBezTo>
                  <a:pt x="50434" y="330341"/>
                  <a:pt x="57298" y="318088"/>
                  <a:pt x="66502" y="307733"/>
                </a:cubicBezTo>
                <a:cubicBezTo>
                  <a:pt x="123513" y="243594"/>
                  <a:pt x="87487" y="284946"/>
                  <a:pt x="133004" y="249544"/>
                </a:cubicBezTo>
                <a:cubicBezTo>
                  <a:pt x="150087" y="236257"/>
                  <a:pt x="164873" y="219985"/>
                  <a:pt x="182880" y="207980"/>
                </a:cubicBezTo>
                <a:cubicBezTo>
                  <a:pt x="190171" y="203120"/>
                  <a:pt x="199981" y="203587"/>
                  <a:pt x="207818" y="199668"/>
                </a:cubicBezTo>
                <a:cubicBezTo>
                  <a:pt x="227799" y="189677"/>
                  <a:pt x="246851" y="177911"/>
                  <a:pt x="266007" y="166417"/>
                </a:cubicBezTo>
                <a:cubicBezTo>
                  <a:pt x="338868" y="122700"/>
                  <a:pt x="217625" y="186224"/>
                  <a:pt x="349134" y="124853"/>
                </a:cubicBezTo>
                <a:cubicBezTo>
                  <a:pt x="406050" y="98292"/>
                  <a:pt x="430422" y="80862"/>
                  <a:pt x="490451" y="58351"/>
                </a:cubicBezTo>
                <a:cubicBezTo>
                  <a:pt x="514623" y="49287"/>
                  <a:pt x="603134" y="27640"/>
                  <a:pt x="623454" y="25100"/>
                </a:cubicBezTo>
                <a:cubicBezTo>
                  <a:pt x="664788" y="19933"/>
                  <a:pt x="706581" y="19559"/>
                  <a:pt x="748145" y="16788"/>
                </a:cubicBezTo>
                <a:cubicBezTo>
                  <a:pt x="806988" y="-2826"/>
                  <a:pt x="791028" y="162"/>
                  <a:pt x="897774" y="162"/>
                </a:cubicBezTo>
                <a:cubicBezTo>
                  <a:pt x="1111152" y="162"/>
                  <a:pt x="1324494" y="5704"/>
                  <a:pt x="1537854" y="8475"/>
                </a:cubicBezTo>
                <a:cubicBezTo>
                  <a:pt x="1643726" y="53848"/>
                  <a:pt x="1546282" y="16816"/>
                  <a:pt x="1679171" y="50039"/>
                </a:cubicBezTo>
                <a:cubicBezTo>
                  <a:pt x="1863822" y="96202"/>
                  <a:pt x="1653085" y="56775"/>
                  <a:pt x="1862051" y="91602"/>
                </a:cubicBezTo>
                <a:cubicBezTo>
                  <a:pt x="1870364" y="94373"/>
                  <a:pt x="1878397" y="98197"/>
                  <a:pt x="1886989" y="99915"/>
                </a:cubicBezTo>
                <a:cubicBezTo>
                  <a:pt x="1906202" y="103758"/>
                  <a:pt x="1926275" y="103073"/>
                  <a:pt x="1945178" y="108228"/>
                </a:cubicBezTo>
                <a:cubicBezTo>
                  <a:pt x="1957133" y="111488"/>
                  <a:pt x="1967039" y="119972"/>
                  <a:pt x="1978429" y="124853"/>
                </a:cubicBezTo>
                <a:cubicBezTo>
                  <a:pt x="1986483" y="128305"/>
                  <a:pt x="1995054" y="130395"/>
                  <a:pt x="2003367" y="133166"/>
                </a:cubicBezTo>
                <a:cubicBezTo>
                  <a:pt x="2035842" y="165639"/>
                  <a:pt x="2001766" y="136521"/>
                  <a:pt x="2044931" y="158104"/>
                </a:cubicBezTo>
                <a:cubicBezTo>
                  <a:pt x="2059382" y="165330"/>
                  <a:pt x="2072043" y="175816"/>
                  <a:pt x="2086494" y="183042"/>
                </a:cubicBezTo>
                <a:cubicBezTo>
                  <a:pt x="2094332" y="186961"/>
                  <a:pt x="2103595" y="187436"/>
                  <a:pt x="2111433" y="191355"/>
                </a:cubicBezTo>
                <a:cubicBezTo>
                  <a:pt x="2175894" y="223585"/>
                  <a:pt x="2098623" y="195397"/>
                  <a:pt x="2161309" y="216293"/>
                </a:cubicBezTo>
                <a:cubicBezTo>
                  <a:pt x="2175129" y="230114"/>
                  <a:pt x="2183994" y="241154"/>
                  <a:pt x="2202873" y="249544"/>
                </a:cubicBezTo>
                <a:cubicBezTo>
                  <a:pt x="2218887" y="256661"/>
                  <a:pt x="2252749" y="266169"/>
                  <a:pt x="2252749" y="266169"/>
                </a:cubicBezTo>
              </a:path>
            </a:pathLst>
          </a:custGeom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手繪多邊形 74"/>
          <p:cNvSpPr/>
          <p:nvPr/>
        </p:nvSpPr>
        <p:spPr>
          <a:xfrm>
            <a:off x="752605" y="1720677"/>
            <a:ext cx="2136371" cy="723265"/>
          </a:xfrm>
          <a:custGeom>
            <a:avLst/>
            <a:gdLst>
              <a:gd name="connsiteX0" fmla="*/ 0 w 2136371"/>
              <a:gd name="connsiteY0" fmla="*/ 274378 h 723265"/>
              <a:gd name="connsiteX1" fmla="*/ 24938 w 2136371"/>
              <a:gd name="connsiteY1" fmla="*/ 232814 h 723265"/>
              <a:gd name="connsiteX2" fmla="*/ 99753 w 2136371"/>
              <a:gd name="connsiteY2" fmla="*/ 191250 h 723265"/>
              <a:gd name="connsiteX3" fmla="*/ 149629 w 2136371"/>
              <a:gd name="connsiteY3" fmla="*/ 157999 h 723265"/>
              <a:gd name="connsiteX4" fmla="*/ 199506 w 2136371"/>
              <a:gd name="connsiteY4" fmla="*/ 141374 h 723265"/>
              <a:gd name="connsiteX5" fmla="*/ 274320 w 2136371"/>
              <a:gd name="connsiteY5" fmla="*/ 99810 h 723265"/>
              <a:gd name="connsiteX6" fmla="*/ 332509 w 2136371"/>
              <a:gd name="connsiteY6" fmla="*/ 83185 h 723265"/>
              <a:gd name="connsiteX7" fmla="*/ 357447 w 2136371"/>
              <a:gd name="connsiteY7" fmla="*/ 74872 h 723265"/>
              <a:gd name="connsiteX8" fmla="*/ 415637 w 2136371"/>
              <a:gd name="connsiteY8" fmla="*/ 66559 h 723265"/>
              <a:gd name="connsiteX9" fmla="*/ 573578 w 2136371"/>
              <a:gd name="connsiteY9" fmla="*/ 33308 h 723265"/>
              <a:gd name="connsiteX10" fmla="*/ 673331 w 2136371"/>
              <a:gd name="connsiteY10" fmla="*/ 16683 h 723265"/>
              <a:gd name="connsiteX11" fmla="*/ 922713 w 2136371"/>
              <a:gd name="connsiteY11" fmla="*/ 8370 h 723265"/>
              <a:gd name="connsiteX12" fmla="*/ 1014153 w 2136371"/>
              <a:gd name="connsiteY12" fmla="*/ 58 h 723265"/>
              <a:gd name="connsiteX13" fmla="*/ 1305098 w 2136371"/>
              <a:gd name="connsiteY13" fmla="*/ 24996 h 723265"/>
              <a:gd name="connsiteX14" fmla="*/ 1354975 w 2136371"/>
              <a:gd name="connsiteY14" fmla="*/ 49934 h 723265"/>
              <a:gd name="connsiteX15" fmla="*/ 1379913 w 2136371"/>
              <a:gd name="connsiteY15" fmla="*/ 58247 h 723265"/>
              <a:gd name="connsiteX16" fmla="*/ 1487978 w 2136371"/>
              <a:gd name="connsiteY16" fmla="*/ 91498 h 723265"/>
              <a:gd name="connsiteX17" fmla="*/ 1529542 w 2136371"/>
              <a:gd name="connsiteY17" fmla="*/ 108123 h 723265"/>
              <a:gd name="connsiteX18" fmla="*/ 1554480 w 2136371"/>
              <a:gd name="connsiteY18" fmla="*/ 124748 h 723265"/>
              <a:gd name="connsiteX19" fmla="*/ 1670858 w 2136371"/>
              <a:gd name="connsiteY19" fmla="*/ 166312 h 723265"/>
              <a:gd name="connsiteX20" fmla="*/ 1704109 w 2136371"/>
              <a:gd name="connsiteY20" fmla="*/ 182938 h 723265"/>
              <a:gd name="connsiteX21" fmla="*/ 1720735 w 2136371"/>
              <a:gd name="connsiteY21" fmla="*/ 199563 h 723265"/>
              <a:gd name="connsiteX22" fmla="*/ 1745673 w 2136371"/>
              <a:gd name="connsiteY22" fmla="*/ 216188 h 723265"/>
              <a:gd name="connsiteX23" fmla="*/ 1762298 w 2136371"/>
              <a:gd name="connsiteY23" fmla="*/ 232814 h 723265"/>
              <a:gd name="connsiteX24" fmla="*/ 1787237 w 2136371"/>
              <a:gd name="connsiteY24" fmla="*/ 241127 h 723265"/>
              <a:gd name="connsiteX25" fmla="*/ 1812175 w 2136371"/>
              <a:gd name="connsiteY25" fmla="*/ 257752 h 723265"/>
              <a:gd name="connsiteX26" fmla="*/ 1886989 w 2136371"/>
              <a:gd name="connsiteY26" fmla="*/ 340879 h 723265"/>
              <a:gd name="connsiteX27" fmla="*/ 1920240 w 2136371"/>
              <a:gd name="connsiteY27" fmla="*/ 365818 h 723265"/>
              <a:gd name="connsiteX28" fmla="*/ 1953491 w 2136371"/>
              <a:gd name="connsiteY28" fmla="*/ 399068 h 723265"/>
              <a:gd name="connsiteX29" fmla="*/ 1986742 w 2136371"/>
              <a:gd name="connsiteY29" fmla="*/ 448945 h 723265"/>
              <a:gd name="connsiteX30" fmla="*/ 2011680 w 2136371"/>
              <a:gd name="connsiteY30" fmla="*/ 473883 h 723265"/>
              <a:gd name="connsiteX31" fmla="*/ 2036618 w 2136371"/>
              <a:gd name="connsiteY31" fmla="*/ 532072 h 723265"/>
              <a:gd name="connsiteX32" fmla="*/ 2044931 w 2136371"/>
              <a:gd name="connsiteY32" fmla="*/ 565323 h 723265"/>
              <a:gd name="connsiteX33" fmla="*/ 2061557 w 2136371"/>
              <a:gd name="connsiteY33" fmla="*/ 581948 h 723265"/>
              <a:gd name="connsiteX34" fmla="*/ 2086495 w 2136371"/>
              <a:gd name="connsiteY34" fmla="*/ 631825 h 723265"/>
              <a:gd name="connsiteX35" fmla="*/ 2094807 w 2136371"/>
              <a:gd name="connsiteY35" fmla="*/ 656763 h 723265"/>
              <a:gd name="connsiteX36" fmla="*/ 2111433 w 2136371"/>
              <a:gd name="connsiteY36" fmla="*/ 681701 h 723265"/>
              <a:gd name="connsiteX37" fmla="*/ 2119746 w 2136371"/>
              <a:gd name="connsiteY37" fmla="*/ 706639 h 723265"/>
              <a:gd name="connsiteX38" fmla="*/ 2136371 w 2136371"/>
              <a:gd name="connsiteY38" fmla="*/ 723265 h 72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36371" h="723265">
                <a:moveTo>
                  <a:pt x="0" y="274378"/>
                </a:moveTo>
                <a:cubicBezTo>
                  <a:pt x="8313" y="260523"/>
                  <a:pt x="13513" y="244239"/>
                  <a:pt x="24938" y="232814"/>
                </a:cubicBezTo>
                <a:cubicBezTo>
                  <a:pt x="89276" y="168476"/>
                  <a:pt x="52715" y="217383"/>
                  <a:pt x="99753" y="191250"/>
                </a:cubicBezTo>
                <a:cubicBezTo>
                  <a:pt x="117220" y="181546"/>
                  <a:pt x="131757" y="166935"/>
                  <a:pt x="149629" y="157999"/>
                </a:cubicBezTo>
                <a:cubicBezTo>
                  <a:pt x="165304" y="150162"/>
                  <a:pt x="183552" y="148626"/>
                  <a:pt x="199506" y="141374"/>
                </a:cubicBezTo>
                <a:cubicBezTo>
                  <a:pt x="241902" y="122103"/>
                  <a:pt x="234129" y="114425"/>
                  <a:pt x="274320" y="99810"/>
                </a:cubicBezTo>
                <a:cubicBezTo>
                  <a:pt x="293278" y="92916"/>
                  <a:pt x="313187" y="88981"/>
                  <a:pt x="332509" y="83185"/>
                </a:cubicBezTo>
                <a:cubicBezTo>
                  <a:pt x="340902" y="80667"/>
                  <a:pt x="348855" y="76590"/>
                  <a:pt x="357447" y="74872"/>
                </a:cubicBezTo>
                <a:cubicBezTo>
                  <a:pt x="376660" y="71029"/>
                  <a:pt x="396240" y="69330"/>
                  <a:pt x="415637" y="66559"/>
                </a:cubicBezTo>
                <a:cubicBezTo>
                  <a:pt x="522924" y="26326"/>
                  <a:pt x="442880" y="49645"/>
                  <a:pt x="573578" y="33308"/>
                </a:cubicBezTo>
                <a:cubicBezTo>
                  <a:pt x="633442" y="25825"/>
                  <a:pt x="602422" y="20516"/>
                  <a:pt x="673331" y="16683"/>
                </a:cubicBezTo>
                <a:cubicBezTo>
                  <a:pt x="756383" y="12194"/>
                  <a:pt x="839586" y="11141"/>
                  <a:pt x="922713" y="8370"/>
                </a:cubicBezTo>
                <a:cubicBezTo>
                  <a:pt x="953193" y="5599"/>
                  <a:pt x="983556" y="-671"/>
                  <a:pt x="1014153" y="58"/>
                </a:cubicBezTo>
                <a:cubicBezTo>
                  <a:pt x="1234824" y="5312"/>
                  <a:pt x="1194768" y="-2587"/>
                  <a:pt x="1305098" y="24996"/>
                </a:cubicBezTo>
                <a:cubicBezTo>
                  <a:pt x="1331204" y="51101"/>
                  <a:pt x="1312078" y="37677"/>
                  <a:pt x="1354975" y="49934"/>
                </a:cubicBezTo>
                <a:cubicBezTo>
                  <a:pt x="1363400" y="52341"/>
                  <a:pt x="1371520" y="55729"/>
                  <a:pt x="1379913" y="58247"/>
                </a:cubicBezTo>
                <a:cubicBezTo>
                  <a:pt x="1433993" y="74471"/>
                  <a:pt x="1437173" y="73024"/>
                  <a:pt x="1487978" y="91498"/>
                </a:cubicBezTo>
                <a:cubicBezTo>
                  <a:pt x="1502001" y="96597"/>
                  <a:pt x="1516195" y="101450"/>
                  <a:pt x="1529542" y="108123"/>
                </a:cubicBezTo>
                <a:cubicBezTo>
                  <a:pt x="1538478" y="112591"/>
                  <a:pt x="1545258" y="120905"/>
                  <a:pt x="1554480" y="124748"/>
                </a:cubicBezTo>
                <a:cubicBezTo>
                  <a:pt x="1724346" y="195526"/>
                  <a:pt x="1558969" y="116583"/>
                  <a:pt x="1670858" y="166312"/>
                </a:cubicBezTo>
                <a:cubicBezTo>
                  <a:pt x="1682182" y="171345"/>
                  <a:pt x="1693798" y="176064"/>
                  <a:pt x="1704109" y="182938"/>
                </a:cubicBezTo>
                <a:cubicBezTo>
                  <a:pt x="1710630" y="187285"/>
                  <a:pt x="1714615" y="194667"/>
                  <a:pt x="1720735" y="199563"/>
                </a:cubicBezTo>
                <a:cubicBezTo>
                  <a:pt x="1728536" y="205804"/>
                  <a:pt x="1737872" y="209947"/>
                  <a:pt x="1745673" y="216188"/>
                </a:cubicBezTo>
                <a:cubicBezTo>
                  <a:pt x="1751793" y="221084"/>
                  <a:pt x="1755578" y="228782"/>
                  <a:pt x="1762298" y="232814"/>
                </a:cubicBezTo>
                <a:cubicBezTo>
                  <a:pt x="1769812" y="237322"/>
                  <a:pt x="1779399" y="237208"/>
                  <a:pt x="1787237" y="241127"/>
                </a:cubicBezTo>
                <a:cubicBezTo>
                  <a:pt x="1796173" y="245595"/>
                  <a:pt x="1803862" y="252210"/>
                  <a:pt x="1812175" y="257752"/>
                </a:cubicBezTo>
                <a:cubicBezTo>
                  <a:pt x="1836151" y="289721"/>
                  <a:pt x="1852888" y="315303"/>
                  <a:pt x="1886989" y="340879"/>
                </a:cubicBezTo>
                <a:cubicBezTo>
                  <a:pt x="1898073" y="349192"/>
                  <a:pt x="1909813" y="356695"/>
                  <a:pt x="1920240" y="365818"/>
                </a:cubicBezTo>
                <a:cubicBezTo>
                  <a:pt x="1932036" y="376140"/>
                  <a:pt x="1943699" y="386828"/>
                  <a:pt x="1953491" y="399068"/>
                </a:cubicBezTo>
                <a:cubicBezTo>
                  <a:pt x="1965973" y="414671"/>
                  <a:pt x="1972613" y="434816"/>
                  <a:pt x="1986742" y="448945"/>
                </a:cubicBezTo>
                <a:cubicBezTo>
                  <a:pt x="1995055" y="457258"/>
                  <a:pt x="2004847" y="464317"/>
                  <a:pt x="2011680" y="473883"/>
                </a:cubicBezTo>
                <a:cubicBezTo>
                  <a:pt x="2022239" y="488665"/>
                  <a:pt x="2031449" y="513979"/>
                  <a:pt x="2036618" y="532072"/>
                </a:cubicBezTo>
                <a:cubicBezTo>
                  <a:pt x="2039757" y="543057"/>
                  <a:pt x="2039822" y="555104"/>
                  <a:pt x="2044931" y="565323"/>
                </a:cubicBezTo>
                <a:cubicBezTo>
                  <a:pt x="2048436" y="572333"/>
                  <a:pt x="2056015" y="576406"/>
                  <a:pt x="2061557" y="581948"/>
                </a:cubicBezTo>
                <a:cubicBezTo>
                  <a:pt x="2082448" y="644630"/>
                  <a:pt x="2054267" y="567370"/>
                  <a:pt x="2086495" y="631825"/>
                </a:cubicBezTo>
                <a:cubicBezTo>
                  <a:pt x="2090414" y="639662"/>
                  <a:pt x="2090888" y="648926"/>
                  <a:pt x="2094807" y="656763"/>
                </a:cubicBezTo>
                <a:cubicBezTo>
                  <a:pt x="2099275" y="665699"/>
                  <a:pt x="2106965" y="672765"/>
                  <a:pt x="2111433" y="681701"/>
                </a:cubicBezTo>
                <a:cubicBezTo>
                  <a:pt x="2115352" y="689538"/>
                  <a:pt x="2115238" y="699125"/>
                  <a:pt x="2119746" y="706639"/>
                </a:cubicBezTo>
                <a:cubicBezTo>
                  <a:pt x="2123778" y="713359"/>
                  <a:pt x="2136371" y="723265"/>
                  <a:pt x="2136371" y="723265"/>
                </a:cubicBezTo>
              </a:path>
            </a:pathLst>
          </a:custGeom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手繪多邊形 75"/>
          <p:cNvSpPr/>
          <p:nvPr/>
        </p:nvSpPr>
        <p:spPr>
          <a:xfrm>
            <a:off x="2415151" y="3732415"/>
            <a:ext cx="349134" cy="257694"/>
          </a:xfrm>
          <a:custGeom>
            <a:avLst/>
            <a:gdLst>
              <a:gd name="connsiteX0" fmla="*/ 0 w 349134"/>
              <a:gd name="connsiteY0" fmla="*/ 0 h 257694"/>
              <a:gd name="connsiteX1" fmla="*/ 8312 w 349134"/>
              <a:gd name="connsiteY1" fmla="*/ 108065 h 257694"/>
              <a:gd name="connsiteX2" fmla="*/ 58189 w 349134"/>
              <a:gd name="connsiteY2" fmla="*/ 224443 h 257694"/>
              <a:gd name="connsiteX3" fmla="*/ 74814 w 349134"/>
              <a:gd name="connsiteY3" fmla="*/ 241069 h 257694"/>
              <a:gd name="connsiteX4" fmla="*/ 99752 w 349134"/>
              <a:gd name="connsiteY4" fmla="*/ 257694 h 257694"/>
              <a:gd name="connsiteX5" fmla="*/ 166254 w 349134"/>
              <a:gd name="connsiteY5" fmla="*/ 249381 h 257694"/>
              <a:gd name="connsiteX6" fmla="*/ 216131 w 349134"/>
              <a:gd name="connsiteY6" fmla="*/ 232756 h 257694"/>
              <a:gd name="connsiteX7" fmla="*/ 257694 w 349134"/>
              <a:gd name="connsiteY7" fmla="*/ 199505 h 257694"/>
              <a:gd name="connsiteX8" fmla="*/ 315883 w 349134"/>
              <a:gd name="connsiteY8" fmla="*/ 157941 h 257694"/>
              <a:gd name="connsiteX9" fmla="*/ 349134 w 349134"/>
              <a:gd name="connsiteY9" fmla="*/ 141316 h 25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134" h="257694">
                <a:moveTo>
                  <a:pt x="0" y="0"/>
                </a:moveTo>
                <a:cubicBezTo>
                  <a:pt x="2771" y="36022"/>
                  <a:pt x="3203" y="72300"/>
                  <a:pt x="8312" y="108065"/>
                </a:cubicBezTo>
                <a:cubicBezTo>
                  <a:pt x="14672" y="152583"/>
                  <a:pt x="25479" y="191731"/>
                  <a:pt x="58189" y="224443"/>
                </a:cubicBezTo>
                <a:cubicBezTo>
                  <a:pt x="63731" y="229985"/>
                  <a:pt x="68694" y="236173"/>
                  <a:pt x="74814" y="241069"/>
                </a:cubicBezTo>
                <a:cubicBezTo>
                  <a:pt x="82615" y="247310"/>
                  <a:pt x="91439" y="252152"/>
                  <a:pt x="99752" y="257694"/>
                </a:cubicBezTo>
                <a:cubicBezTo>
                  <a:pt x="121919" y="254923"/>
                  <a:pt x="144410" y="254062"/>
                  <a:pt x="166254" y="249381"/>
                </a:cubicBezTo>
                <a:cubicBezTo>
                  <a:pt x="183390" y="245709"/>
                  <a:pt x="216131" y="232756"/>
                  <a:pt x="216131" y="232756"/>
                </a:cubicBezTo>
                <a:cubicBezTo>
                  <a:pt x="272712" y="176172"/>
                  <a:pt x="184307" y="262408"/>
                  <a:pt x="257694" y="199505"/>
                </a:cubicBezTo>
                <a:cubicBezTo>
                  <a:pt x="307900" y="156472"/>
                  <a:pt x="270060" y="173216"/>
                  <a:pt x="315883" y="157941"/>
                </a:cubicBezTo>
                <a:cubicBezTo>
                  <a:pt x="336428" y="137398"/>
                  <a:pt x="324672" y="141316"/>
                  <a:pt x="349134" y="141316"/>
                </a:cubicBezTo>
              </a:path>
            </a:pathLst>
          </a:custGeom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橢圓 76"/>
              <p:cNvSpPr/>
              <p:nvPr/>
            </p:nvSpPr>
            <p:spPr>
              <a:xfrm>
                <a:off x="7602512" y="1795550"/>
                <a:ext cx="423948" cy="399011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橢圓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512" y="1795550"/>
                <a:ext cx="423948" cy="39901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橢圓 77"/>
              <p:cNvSpPr/>
              <p:nvPr/>
            </p:nvSpPr>
            <p:spPr>
              <a:xfrm>
                <a:off x="7602512" y="2393117"/>
                <a:ext cx="423948" cy="399011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8" name="橢圓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512" y="2393117"/>
                <a:ext cx="423948" cy="39901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橢圓 78"/>
              <p:cNvSpPr/>
              <p:nvPr/>
            </p:nvSpPr>
            <p:spPr>
              <a:xfrm>
                <a:off x="7602512" y="3588251"/>
                <a:ext cx="423948" cy="399011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9" name="橢圓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512" y="3588251"/>
                <a:ext cx="423948" cy="39901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文字方塊 79"/>
          <p:cNvSpPr txBox="1"/>
          <p:nvPr/>
        </p:nvSpPr>
        <p:spPr>
          <a:xfrm>
            <a:off x="7652079" y="3035820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pic>
        <p:nvPicPr>
          <p:cNvPr id="82" name="圖片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84" y="4992734"/>
            <a:ext cx="476550" cy="4798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83"/>
              <p:cNvSpPr txBox="1"/>
              <p:nvPr/>
            </p:nvSpPr>
            <p:spPr>
              <a:xfrm>
                <a:off x="4144199" y="5030020"/>
                <a:ext cx="2757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has the maximum </a:t>
                </a:r>
                <a:r>
                  <a:rPr lang="en-US" altLang="zh-TW" dirty="0" smtClean="0"/>
                  <a:t>value.</a:t>
                </a:r>
                <a:endParaRPr lang="zh-TW" altLang="en-US" dirty="0"/>
              </a:p>
            </p:txBody>
          </p:sp>
        </mc:Choice>
        <mc:Fallback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199" y="5030020"/>
                <a:ext cx="2757743" cy="369332"/>
              </a:xfrm>
              <a:prstGeom prst="rect">
                <a:avLst/>
              </a:prstGeom>
              <a:blipFill>
                <a:blip r:embed="rId10"/>
                <a:stretch>
                  <a:fillRect t="-8197" r="-110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文字方塊 84"/>
          <p:cNvSpPr txBox="1"/>
          <p:nvPr/>
        </p:nvSpPr>
        <p:spPr>
          <a:xfrm>
            <a:off x="1957408" y="5047969"/>
            <a:ext cx="133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Input</a:t>
            </a:r>
            <a:endParaRPr lang="zh-TW" altLang="en-US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3360980" y="504964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output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909065" y="4596831"/>
            <a:ext cx="12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Our target: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50"/>
              <p:cNvSpPr txBox="1"/>
              <p:nvPr/>
            </p:nvSpPr>
            <p:spPr>
              <a:xfrm>
                <a:off x="4163592" y="5663066"/>
                <a:ext cx="28224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has the maximum </a:t>
                </a:r>
                <a:r>
                  <a:rPr lang="en-US" altLang="zh-TW" dirty="0" smtClean="0"/>
                  <a:t>value.</a:t>
                </a:r>
                <a:endParaRPr lang="zh-TW" altLang="en-US" dirty="0"/>
              </a:p>
            </p:txBody>
          </p:sp>
        </mc:Choice>
        <mc:Fallback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592" y="5663066"/>
                <a:ext cx="2822439" cy="369332"/>
              </a:xfrm>
              <a:prstGeom prst="rect">
                <a:avLst/>
              </a:prstGeom>
              <a:blipFill>
                <a:blip r:embed="rId11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字方塊 52"/>
          <p:cNvSpPr txBox="1"/>
          <p:nvPr/>
        </p:nvSpPr>
        <p:spPr>
          <a:xfrm>
            <a:off x="1976801" y="5681015"/>
            <a:ext cx="133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Input</a:t>
            </a:r>
            <a:endParaRPr lang="zh-TW" altLang="en-US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3380373" y="56826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output</a:t>
            </a:r>
            <a:endParaRPr lang="zh-TW" altLang="en-US" dirty="0"/>
          </a:p>
        </p:txBody>
      </p:sp>
      <p:pic>
        <p:nvPicPr>
          <p:cNvPr id="66" name="圖片 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35" y="5663066"/>
            <a:ext cx="521792" cy="54205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273583" y="6280843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242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Loss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41326" y="1690691"/>
            <a:ext cx="598516" cy="254880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390511" y="1690691"/>
            <a:ext cx="598516" cy="254880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340536" y="1699003"/>
            <a:ext cx="598516" cy="254880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Softmax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382396" y="1690689"/>
            <a:ext cx="598516" cy="25488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橢圓 7"/>
              <p:cNvSpPr/>
              <p:nvPr/>
            </p:nvSpPr>
            <p:spPr>
              <a:xfrm>
                <a:off x="2028610" y="1795549"/>
                <a:ext cx="423948" cy="399011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橢圓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610" y="1795549"/>
                <a:ext cx="423948" cy="39901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橢圓 8"/>
              <p:cNvSpPr/>
              <p:nvPr/>
            </p:nvSpPr>
            <p:spPr>
              <a:xfrm>
                <a:off x="2028610" y="2393116"/>
                <a:ext cx="423948" cy="399011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橢圓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610" y="2393116"/>
                <a:ext cx="423948" cy="39901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/>
              <p:cNvSpPr/>
              <p:nvPr/>
            </p:nvSpPr>
            <p:spPr>
              <a:xfrm>
                <a:off x="2028610" y="3588250"/>
                <a:ext cx="423948" cy="399011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橢圓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610" y="3588250"/>
                <a:ext cx="423948" cy="399011"/>
              </a:xfrm>
              <a:prstGeom prst="ellipse">
                <a:avLst/>
              </a:prstGeom>
              <a:blipFill>
                <a:blip r:embed="rId4"/>
                <a:stretch>
                  <a:fillRect l="-20000" r="-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2078177" y="3035819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3457012" y="1818229"/>
            <a:ext cx="423948" cy="3990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橢圓 12"/>
          <p:cNvSpPr/>
          <p:nvPr/>
        </p:nvSpPr>
        <p:spPr>
          <a:xfrm>
            <a:off x="3457012" y="2415796"/>
            <a:ext cx="423948" cy="3990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3457012" y="3610930"/>
            <a:ext cx="423948" cy="3990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506579" y="3058499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2539842" y="1978430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2535685" y="2584308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2543999" y="3779442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2580020" y="2017734"/>
            <a:ext cx="768925" cy="558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2534298" y="2596778"/>
            <a:ext cx="852056" cy="1190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2541921" y="2017734"/>
            <a:ext cx="852747" cy="5728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2575864" y="2017733"/>
            <a:ext cx="809106" cy="1755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2568626" y="2017732"/>
            <a:ext cx="760926" cy="1593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2595260" y="2653439"/>
            <a:ext cx="770314" cy="1148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3979326" y="1982586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3975169" y="2588464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3983483" y="3783598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4019504" y="2021890"/>
            <a:ext cx="768925" cy="558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3973782" y="2600934"/>
            <a:ext cx="852056" cy="1190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3981405" y="2021890"/>
            <a:ext cx="852747" cy="5728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015348" y="2021889"/>
            <a:ext cx="809106" cy="1755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>
            <a:off x="4008110" y="2021888"/>
            <a:ext cx="760926" cy="1593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4034744" y="2657595"/>
            <a:ext cx="770314" cy="1148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4850775" y="265343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cxnSp>
        <p:nvCxnSpPr>
          <p:cNvPr id="35" name="直線單箭頭接點 34"/>
          <p:cNvCxnSpPr/>
          <p:nvPr/>
        </p:nvCxnSpPr>
        <p:spPr>
          <a:xfrm flipV="1">
            <a:off x="5940431" y="1978430"/>
            <a:ext cx="34399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5959904" y="2575997"/>
            <a:ext cx="3245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5972372" y="3773207"/>
            <a:ext cx="31205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46529"/>
            <a:ext cx="1179319" cy="11873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橢圓 41"/>
              <p:cNvSpPr/>
              <p:nvPr/>
            </p:nvSpPr>
            <p:spPr>
              <a:xfrm>
                <a:off x="6451489" y="1795550"/>
                <a:ext cx="423948" cy="399011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橢圓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89" y="1795550"/>
                <a:ext cx="423948" cy="39901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橢圓 42"/>
              <p:cNvSpPr/>
              <p:nvPr/>
            </p:nvSpPr>
            <p:spPr>
              <a:xfrm>
                <a:off x="6451489" y="2393117"/>
                <a:ext cx="423948" cy="399011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橢圓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89" y="2393117"/>
                <a:ext cx="423948" cy="39901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橢圓 43"/>
              <p:cNvSpPr/>
              <p:nvPr/>
            </p:nvSpPr>
            <p:spPr>
              <a:xfrm>
                <a:off x="6451489" y="3588251"/>
                <a:ext cx="423948" cy="399011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4" name="橢圓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89" y="3588251"/>
                <a:ext cx="423948" cy="39901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/>
          <p:cNvSpPr txBox="1"/>
          <p:nvPr/>
        </p:nvSpPr>
        <p:spPr>
          <a:xfrm>
            <a:off x="6501056" y="3035820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7965821" y="1690689"/>
            <a:ext cx="598516" cy="254880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8114236" y="2444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8114236" y="3640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8114236" y="18330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8106582" y="3062654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cxnSp>
        <p:nvCxnSpPr>
          <p:cNvPr id="55" name="直線單箭頭接點 54"/>
          <p:cNvCxnSpPr/>
          <p:nvPr/>
        </p:nvCxnSpPr>
        <p:spPr>
          <a:xfrm>
            <a:off x="7099294" y="2786128"/>
            <a:ext cx="748145" cy="1199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7208128" y="289547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loss </a:t>
            </a:r>
            <a:endParaRPr lang="zh-TW" altLang="en-US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691745" y="5079068"/>
            <a:ext cx="668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We want the distance between output and target as short as possible.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6250529" y="430959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output</a:t>
            </a:r>
            <a:endParaRPr lang="zh-TW" altLang="en-US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7892765" y="4304206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target</a:t>
            </a:r>
            <a:endParaRPr lang="zh-TW" altLang="en-US" dirty="0"/>
          </a:p>
        </p:txBody>
      </p:sp>
      <p:sp>
        <p:nvSpPr>
          <p:cNvPr id="3" name="手繪多邊形 2"/>
          <p:cNvSpPr/>
          <p:nvPr/>
        </p:nvSpPr>
        <p:spPr>
          <a:xfrm>
            <a:off x="1468580" y="1016439"/>
            <a:ext cx="6600912" cy="592853"/>
          </a:xfrm>
          <a:custGeom>
            <a:avLst/>
            <a:gdLst>
              <a:gd name="connsiteX0" fmla="*/ 18075 w 6600912"/>
              <a:gd name="connsiteY0" fmla="*/ 592853 h 592853"/>
              <a:gd name="connsiteX1" fmla="*/ 18075 w 6600912"/>
              <a:gd name="connsiteY1" fmla="*/ 221064 h 592853"/>
              <a:gd name="connsiteX2" fmla="*/ 28124 w 6600912"/>
              <a:gd name="connsiteY2" fmla="*/ 190919 h 592853"/>
              <a:gd name="connsiteX3" fmla="*/ 68317 w 6600912"/>
              <a:gd name="connsiteY3" fmla="*/ 180871 h 592853"/>
              <a:gd name="connsiteX4" fmla="*/ 178849 w 6600912"/>
              <a:gd name="connsiteY4" fmla="*/ 160774 h 592853"/>
              <a:gd name="connsiteX5" fmla="*/ 269284 w 6600912"/>
              <a:gd name="connsiteY5" fmla="*/ 140677 h 592853"/>
              <a:gd name="connsiteX6" fmla="*/ 751605 w 6600912"/>
              <a:gd name="connsiteY6" fmla="*/ 100484 h 592853"/>
              <a:gd name="connsiteX7" fmla="*/ 1605715 w 6600912"/>
              <a:gd name="connsiteY7" fmla="*/ 90435 h 592853"/>
              <a:gd name="connsiteX8" fmla="*/ 2741179 w 6600912"/>
              <a:gd name="connsiteY8" fmla="*/ 60290 h 592853"/>
              <a:gd name="connsiteX9" fmla="*/ 2861759 w 6600912"/>
              <a:gd name="connsiteY9" fmla="*/ 50242 h 592853"/>
              <a:gd name="connsiteX10" fmla="*/ 3434515 w 6600912"/>
              <a:gd name="connsiteY10" fmla="*/ 20097 h 592853"/>
              <a:gd name="connsiteX11" fmla="*/ 3866594 w 6600912"/>
              <a:gd name="connsiteY11" fmla="*/ 30145 h 592853"/>
              <a:gd name="connsiteX12" fmla="*/ 4168044 w 6600912"/>
              <a:gd name="connsiteY12" fmla="*/ 20097 h 592853"/>
              <a:gd name="connsiteX13" fmla="*/ 4680510 w 6600912"/>
              <a:gd name="connsiteY13" fmla="*/ 10049 h 592853"/>
              <a:gd name="connsiteX14" fmla="*/ 4791042 w 6600912"/>
              <a:gd name="connsiteY14" fmla="*/ 0 h 592853"/>
              <a:gd name="connsiteX15" fmla="*/ 5142735 w 6600912"/>
              <a:gd name="connsiteY15" fmla="*/ 30145 h 592853"/>
              <a:gd name="connsiteX16" fmla="*/ 5735587 w 6600912"/>
              <a:gd name="connsiteY16" fmla="*/ 20097 h 592853"/>
              <a:gd name="connsiteX17" fmla="*/ 6067183 w 6600912"/>
              <a:gd name="connsiteY17" fmla="*/ 40194 h 592853"/>
              <a:gd name="connsiteX18" fmla="*/ 6388730 w 6600912"/>
              <a:gd name="connsiteY18" fmla="*/ 30145 h 592853"/>
              <a:gd name="connsiteX19" fmla="*/ 6469117 w 6600912"/>
              <a:gd name="connsiteY19" fmla="*/ 20097 h 592853"/>
              <a:gd name="connsiteX20" fmla="*/ 6559552 w 6600912"/>
              <a:gd name="connsiteY20" fmla="*/ 40194 h 592853"/>
              <a:gd name="connsiteX21" fmla="*/ 6579649 w 6600912"/>
              <a:gd name="connsiteY21" fmla="*/ 150725 h 592853"/>
              <a:gd name="connsiteX22" fmla="*/ 6589697 w 6600912"/>
              <a:gd name="connsiteY22" fmla="*/ 190919 h 592853"/>
              <a:gd name="connsiteX23" fmla="*/ 6599746 w 6600912"/>
              <a:gd name="connsiteY23" fmla="*/ 221064 h 592853"/>
              <a:gd name="connsiteX24" fmla="*/ 6599746 w 6600912"/>
              <a:gd name="connsiteY24" fmla="*/ 331596 h 59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00912" h="592853">
                <a:moveTo>
                  <a:pt x="18075" y="592853"/>
                </a:moveTo>
                <a:cubicBezTo>
                  <a:pt x="-11916" y="442890"/>
                  <a:pt x="674" y="525581"/>
                  <a:pt x="18075" y="221064"/>
                </a:cubicBezTo>
                <a:cubicBezTo>
                  <a:pt x="18679" y="210489"/>
                  <a:pt x="19853" y="197536"/>
                  <a:pt x="28124" y="190919"/>
                </a:cubicBezTo>
                <a:cubicBezTo>
                  <a:pt x="38908" y="182292"/>
                  <a:pt x="54775" y="183579"/>
                  <a:pt x="68317" y="180871"/>
                </a:cubicBezTo>
                <a:cubicBezTo>
                  <a:pt x="105038" y="173527"/>
                  <a:pt x="142128" y="168118"/>
                  <a:pt x="178849" y="160774"/>
                </a:cubicBezTo>
                <a:cubicBezTo>
                  <a:pt x="209130" y="154718"/>
                  <a:pt x="238902" y="146201"/>
                  <a:pt x="269284" y="140677"/>
                </a:cubicBezTo>
                <a:cubicBezTo>
                  <a:pt x="435780" y="110405"/>
                  <a:pt x="569660" y="102625"/>
                  <a:pt x="751605" y="100484"/>
                </a:cubicBezTo>
                <a:lnTo>
                  <a:pt x="1605715" y="90435"/>
                </a:lnTo>
                <a:cubicBezTo>
                  <a:pt x="2129294" y="35323"/>
                  <a:pt x="1636578" y="81132"/>
                  <a:pt x="2741179" y="60290"/>
                </a:cubicBezTo>
                <a:cubicBezTo>
                  <a:pt x="2781504" y="59529"/>
                  <a:pt x="2821491" y="52521"/>
                  <a:pt x="2861759" y="50242"/>
                </a:cubicBezTo>
                <a:cubicBezTo>
                  <a:pt x="3945341" y="-11093"/>
                  <a:pt x="2895176" y="53804"/>
                  <a:pt x="3434515" y="20097"/>
                </a:cubicBezTo>
                <a:cubicBezTo>
                  <a:pt x="3578541" y="23446"/>
                  <a:pt x="3722529" y="30145"/>
                  <a:pt x="3866594" y="30145"/>
                </a:cubicBezTo>
                <a:cubicBezTo>
                  <a:pt x="3967133" y="30145"/>
                  <a:pt x="4067535" y="22579"/>
                  <a:pt x="4168044" y="20097"/>
                </a:cubicBezTo>
                <a:lnTo>
                  <a:pt x="4680510" y="10049"/>
                </a:lnTo>
                <a:cubicBezTo>
                  <a:pt x="4717354" y="6699"/>
                  <a:pt x="4754046" y="0"/>
                  <a:pt x="4791042" y="0"/>
                </a:cubicBezTo>
                <a:cubicBezTo>
                  <a:pt x="4977791" y="0"/>
                  <a:pt x="4985979" y="6030"/>
                  <a:pt x="5142735" y="30145"/>
                </a:cubicBezTo>
                <a:cubicBezTo>
                  <a:pt x="5340352" y="26796"/>
                  <a:pt x="5537953" y="17949"/>
                  <a:pt x="5735587" y="20097"/>
                </a:cubicBezTo>
                <a:cubicBezTo>
                  <a:pt x="5846315" y="21301"/>
                  <a:pt x="6067183" y="40194"/>
                  <a:pt x="6067183" y="40194"/>
                </a:cubicBezTo>
                <a:lnTo>
                  <a:pt x="6388730" y="30145"/>
                </a:lnTo>
                <a:cubicBezTo>
                  <a:pt x="6415700" y="28796"/>
                  <a:pt x="6442159" y="18511"/>
                  <a:pt x="6469117" y="20097"/>
                </a:cubicBezTo>
                <a:cubicBezTo>
                  <a:pt x="6499944" y="21910"/>
                  <a:pt x="6529407" y="33495"/>
                  <a:pt x="6559552" y="40194"/>
                </a:cubicBezTo>
                <a:cubicBezTo>
                  <a:pt x="6581110" y="104870"/>
                  <a:pt x="6560712" y="37107"/>
                  <a:pt x="6579649" y="150725"/>
                </a:cubicBezTo>
                <a:cubicBezTo>
                  <a:pt x="6581919" y="164347"/>
                  <a:pt x="6585903" y="177640"/>
                  <a:pt x="6589697" y="190919"/>
                </a:cubicBezTo>
                <a:cubicBezTo>
                  <a:pt x="6592607" y="201103"/>
                  <a:pt x="6598991" y="210499"/>
                  <a:pt x="6599746" y="221064"/>
                </a:cubicBezTo>
                <a:cubicBezTo>
                  <a:pt x="6602371" y="257814"/>
                  <a:pt x="6599746" y="294752"/>
                  <a:pt x="6599746" y="331596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 flipH="1">
            <a:off x="763242" y="1598033"/>
            <a:ext cx="169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Label: 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271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Loss Function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537855" y="1579418"/>
                <a:ext cx="473825" cy="52370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55" y="1579418"/>
                <a:ext cx="473825" cy="5237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2335876" y="1579418"/>
            <a:ext cx="1014153" cy="52370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Network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3718561" y="1579418"/>
                <a:ext cx="473825" cy="523702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561" y="1579418"/>
                <a:ext cx="473825" cy="523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4803544" y="1579418"/>
                <a:ext cx="473825" cy="523702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544" y="1579418"/>
                <a:ext cx="473825" cy="523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>
            <a:stCxn id="5" idx="3"/>
            <a:endCxn id="6" idx="1"/>
          </p:cNvCxnSpPr>
          <p:nvPr/>
        </p:nvCxnSpPr>
        <p:spPr>
          <a:xfrm>
            <a:off x="2011680" y="1841269"/>
            <a:ext cx="3241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6" idx="3"/>
            <a:endCxn id="7" idx="1"/>
          </p:cNvCxnSpPr>
          <p:nvPr/>
        </p:nvCxnSpPr>
        <p:spPr>
          <a:xfrm>
            <a:off x="3350029" y="1841269"/>
            <a:ext cx="3685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7" idx="3"/>
            <a:endCxn id="8" idx="1"/>
          </p:cNvCxnSpPr>
          <p:nvPr/>
        </p:nvCxnSpPr>
        <p:spPr>
          <a:xfrm>
            <a:off x="4192386" y="1841269"/>
            <a:ext cx="611158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4384440" y="1964620"/>
                <a:ext cx="227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40" y="1964620"/>
                <a:ext cx="227049" cy="276999"/>
              </a:xfrm>
              <a:prstGeom prst="rect">
                <a:avLst/>
              </a:prstGeom>
              <a:blipFill>
                <a:blip r:embed="rId5"/>
                <a:stretch>
                  <a:fillRect l="-27027" r="-10811"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1537855" y="2402376"/>
                <a:ext cx="473825" cy="52370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55" y="2402376"/>
                <a:ext cx="473825" cy="5237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2335876" y="2402376"/>
            <a:ext cx="1014153" cy="52370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Network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3718561" y="2402376"/>
                <a:ext cx="473825" cy="523702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561" y="2402376"/>
                <a:ext cx="473825" cy="5237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4803544" y="2402376"/>
                <a:ext cx="473825" cy="523702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544" y="2402376"/>
                <a:ext cx="473825" cy="5237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單箭頭接點 21"/>
          <p:cNvCxnSpPr>
            <a:stCxn id="18" idx="3"/>
            <a:endCxn id="19" idx="1"/>
          </p:cNvCxnSpPr>
          <p:nvPr/>
        </p:nvCxnSpPr>
        <p:spPr>
          <a:xfrm>
            <a:off x="2011680" y="2664227"/>
            <a:ext cx="3241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19" idx="3"/>
            <a:endCxn id="20" idx="1"/>
          </p:cNvCxnSpPr>
          <p:nvPr/>
        </p:nvCxnSpPr>
        <p:spPr>
          <a:xfrm>
            <a:off x="3350029" y="2664227"/>
            <a:ext cx="3685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20" idx="3"/>
            <a:endCxn id="21" idx="1"/>
          </p:cNvCxnSpPr>
          <p:nvPr/>
        </p:nvCxnSpPr>
        <p:spPr>
          <a:xfrm>
            <a:off x="4192386" y="2664227"/>
            <a:ext cx="611158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/>
              <p:cNvSpPr txBox="1"/>
              <p:nvPr/>
            </p:nvSpPr>
            <p:spPr>
              <a:xfrm>
                <a:off x="4384440" y="2787578"/>
                <a:ext cx="2323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40" y="2787578"/>
                <a:ext cx="232371" cy="276999"/>
              </a:xfrm>
              <a:prstGeom prst="rect">
                <a:avLst/>
              </a:prstGeom>
              <a:blipFill>
                <a:blip r:embed="rId9"/>
                <a:stretch>
                  <a:fillRect l="-26316" r="-10526"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/>
              <p:cNvSpPr/>
              <p:nvPr/>
            </p:nvSpPr>
            <p:spPr>
              <a:xfrm>
                <a:off x="1537855" y="3225334"/>
                <a:ext cx="473825" cy="52370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55" y="3225334"/>
                <a:ext cx="473825" cy="5237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/>
          <p:cNvSpPr/>
          <p:nvPr/>
        </p:nvSpPr>
        <p:spPr>
          <a:xfrm>
            <a:off x="2335876" y="3225334"/>
            <a:ext cx="1014153" cy="52370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Network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矩形 37"/>
              <p:cNvSpPr/>
              <p:nvPr/>
            </p:nvSpPr>
            <p:spPr>
              <a:xfrm>
                <a:off x="3718561" y="3225334"/>
                <a:ext cx="473825" cy="523702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561" y="3225334"/>
                <a:ext cx="473825" cy="523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矩形 38"/>
              <p:cNvSpPr/>
              <p:nvPr/>
            </p:nvSpPr>
            <p:spPr>
              <a:xfrm>
                <a:off x="4803544" y="3225334"/>
                <a:ext cx="473825" cy="523702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544" y="3225334"/>
                <a:ext cx="473825" cy="5237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單箭頭接點 39"/>
          <p:cNvCxnSpPr>
            <a:stCxn id="36" idx="3"/>
            <a:endCxn id="37" idx="1"/>
          </p:cNvCxnSpPr>
          <p:nvPr/>
        </p:nvCxnSpPr>
        <p:spPr>
          <a:xfrm>
            <a:off x="2011680" y="3487185"/>
            <a:ext cx="3241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7" idx="3"/>
            <a:endCxn id="38" idx="1"/>
          </p:cNvCxnSpPr>
          <p:nvPr/>
        </p:nvCxnSpPr>
        <p:spPr>
          <a:xfrm>
            <a:off x="3350029" y="3487185"/>
            <a:ext cx="3685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38" idx="3"/>
            <a:endCxn id="39" idx="1"/>
          </p:cNvCxnSpPr>
          <p:nvPr/>
        </p:nvCxnSpPr>
        <p:spPr>
          <a:xfrm>
            <a:off x="4192386" y="3487185"/>
            <a:ext cx="611158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/>
              <p:cNvSpPr txBox="1"/>
              <p:nvPr/>
            </p:nvSpPr>
            <p:spPr>
              <a:xfrm>
                <a:off x="4384440" y="3610536"/>
                <a:ext cx="2323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40" y="3610536"/>
                <a:ext cx="232371" cy="276999"/>
              </a:xfrm>
              <a:prstGeom prst="rect">
                <a:avLst/>
              </a:prstGeom>
              <a:blipFill>
                <a:blip r:embed="rId13"/>
                <a:stretch>
                  <a:fillRect l="-26316" r="-10526"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/>
              <p:cNvSpPr/>
              <p:nvPr/>
            </p:nvSpPr>
            <p:spPr>
              <a:xfrm>
                <a:off x="1537855" y="4463929"/>
                <a:ext cx="473825" cy="52370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55" y="4463929"/>
                <a:ext cx="473825" cy="52370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/>
          <p:cNvSpPr/>
          <p:nvPr/>
        </p:nvSpPr>
        <p:spPr>
          <a:xfrm>
            <a:off x="2335876" y="4463929"/>
            <a:ext cx="1014153" cy="52370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Network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3718561" y="4463929"/>
                <a:ext cx="473825" cy="523702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561" y="4463929"/>
                <a:ext cx="473825" cy="52370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矩形 46"/>
              <p:cNvSpPr/>
              <p:nvPr/>
            </p:nvSpPr>
            <p:spPr>
              <a:xfrm>
                <a:off x="4803544" y="4463929"/>
                <a:ext cx="473825" cy="523702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544" y="4463929"/>
                <a:ext cx="473825" cy="5237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單箭頭接點 47"/>
          <p:cNvCxnSpPr>
            <a:stCxn id="44" idx="3"/>
            <a:endCxn id="45" idx="1"/>
          </p:cNvCxnSpPr>
          <p:nvPr/>
        </p:nvCxnSpPr>
        <p:spPr>
          <a:xfrm>
            <a:off x="2011680" y="4725780"/>
            <a:ext cx="3241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45" idx="3"/>
            <a:endCxn id="46" idx="1"/>
          </p:cNvCxnSpPr>
          <p:nvPr/>
        </p:nvCxnSpPr>
        <p:spPr>
          <a:xfrm>
            <a:off x="3350029" y="4725780"/>
            <a:ext cx="3685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46" idx="3"/>
            <a:endCxn id="47" idx="1"/>
          </p:cNvCxnSpPr>
          <p:nvPr/>
        </p:nvCxnSpPr>
        <p:spPr>
          <a:xfrm>
            <a:off x="4192386" y="4725780"/>
            <a:ext cx="611158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50"/>
              <p:cNvSpPr txBox="1"/>
              <p:nvPr/>
            </p:nvSpPr>
            <p:spPr>
              <a:xfrm>
                <a:off x="4384440" y="4849131"/>
                <a:ext cx="2502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40" y="4849131"/>
                <a:ext cx="250261" cy="276999"/>
              </a:xfrm>
              <a:prstGeom prst="rect">
                <a:avLst/>
              </a:prstGeom>
              <a:blipFill>
                <a:blip r:embed="rId17"/>
                <a:stretch>
                  <a:fillRect l="-24390" r="-7317"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字方塊 51"/>
          <p:cNvSpPr txBox="1"/>
          <p:nvPr/>
        </p:nvSpPr>
        <p:spPr>
          <a:xfrm>
            <a:off x="2904355" y="4015789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1447626" y="5517858"/>
                <a:ext cx="2608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     +    +    +…+   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626" y="5517858"/>
                <a:ext cx="260834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99" y="1394086"/>
            <a:ext cx="785330" cy="84753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3" y="2241619"/>
            <a:ext cx="813378" cy="82887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3" y="3111173"/>
            <a:ext cx="803914" cy="81164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3" y="4309489"/>
            <a:ext cx="786112" cy="8166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1"/>
              <p:nvPr/>
            </p:nvSpPr>
            <p:spPr>
              <a:xfrm>
                <a:off x="6047511" y="2695245"/>
                <a:ext cx="23732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as small as possible. </a:t>
                </a:r>
                <a:endParaRPr lang="zh-TW" altLang="en-US" dirty="0"/>
              </a:p>
            </p:txBody>
          </p:sp>
        </mc:Choice>
        <mc:Fallback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511" y="2695245"/>
                <a:ext cx="2373282" cy="369332"/>
              </a:xfrm>
              <a:prstGeom prst="rect">
                <a:avLst/>
              </a:prstGeom>
              <a:blipFill>
                <a:blip r:embed="rId2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1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0.26094 0.519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56" y="2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4 0.00116 L -0.21198 0.401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16" y="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2.22222E-6 L -0.1691 0.2800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7" y="1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81481E-6 L -0.06858 0.0993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  <p:bldP spid="43" grpId="0"/>
      <p:bldP spid="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圖: 磁碟 3"/>
          <p:cNvSpPr/>
          <p:nvPr/>
        </p:nvSpPr>
        <p:spPr>
          <a:xfrm>
            <a:off x="3399669" y="101054"/>
            <a:ext cx="2186248" cy="280970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3662560" y="1056424"/>
            <a:ext cx="507076" cy="44888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latin typeface="Blackadder ITC" panose="04020505051007020D02" pitchFamily="82" charset="0"/>
              </a:rPr>
              <a:t>f</a:t>
            </a:r>
            <a:endParaRPr lang="zh-TW" altLang="en-US" sz="2400" b="1" dirty="0">
              <a:latin typeface="Blackadder ITC" panose="04020505051007020D02" pitchFamily="82" charset="0"/>
            </a:endParaRPr>
          </a:p>
        </p:txBody>
      </p:sp>
      <p:sp>
        <p:nvSpPr>
          <p:cNvPr id="6" name="圓角矩形 5"/>
          <p:cNvSpPr/>
          <p:nvPr/>
        </p:nvSpPr>
        <p:spPr>
          <a:xfrm rot="19762860">
            <a:off x="4293287" y="1603153"/>
            <a:ext cx="507076" cy="4488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latin typeface="Blackadder ITC" panose="04020505051007020D02" pitchFamily="82" charset="0"/>
              </a:rPr>
              <a:t>f</a:t>
            </a:r>
            <a:endParaRPr lang="zh-TW" altLang="en-US" sz="2400" b="1" dirty="0">
              <a:latin typeface="Blackadder ITC" panose="04020505051007020D02" pitchFamily="82" charset="0"/>
            </a:endParaRPr>
          </a:p>
        </p:txBody>
      </p:sp>
      <p:sp>
        <p:nvSpPr>
          <p:cNvPr id="7" name="圓角矩形 6"/>
          <p:cNvSpPr/>
          <p:nvPr/>
        </p:nvSpPr>
        <p:spPr>
          <a:xfrm rot="20985772">
            <a:off x="3532676" y="1933158"/>
            <a:ext cx="507076" cy="44888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latin typeface="Blackadder ITC" panose="04020505051007020D02" pitchFamily="82" charset="0"/>
              </a:rPr>
              <a:t>f</a:t>
            </a:r>
            <a:endParaRPr lang="zh-TW" altLang="en-US" sz="2400" b="1" dirty="0">
              <a:latin typeface="Blackadder ITC" panose="04020505051007020D02" pitchFamily="82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4783050" y="2175774"/>
            <a:ext cx="507076" cy="44888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latin typeface="Blackadder ITC" panose="04020505051007020D02" pitchFamily="82" charset="0"/>
              </a:rPr>
              <a:t>f</a:t>
            </a:r>
            <a:endParaRPr lang="zh-TW" altLang="en-US" sz="2400" b="1" dirty="0">
              <a:latin typeface="Blackadder ITC" panose="04020505051007020D02" pitchFamily="82" charset="0"/>
            </a:endParaRPr>
          </a:p>
        </p:txBody>
      </p:sp>
      <p:sp>
        <p:nvSpPr>
          <p:cNvPr id="9" name="圓角矩形 8"/>
          <p:cNvSpPr/>
          <p:nvPr/>
        </p:nvSpPr>
        <p:spPr>
          <a:xfrm rot="2132300">
            <a:off x="4783050" y="1265844"/>
            <a:ext cx="507076" cy="44888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latin typeface="Blackadder ITC" panose="04020505051007020D02" pitchFamily="82" charset="0"/>
              </a:rPr>
              <a:t>f</a:t>
            </a:r>
            <a:endParaRPr lang="zh-TW" altLang="en-US" sz="2400" b="1" dirty="0">
              <a:latin typeface="Blackadder ITC" panose="04020505051007020D02" pitchFamily="82" charset="0"/>
            </a:endParaRPr>
          </a:p>
        </p:txBody>
      </p:sp>
      <p:sp>
        <p:nvSpPr>
          <p:cNvPr id="10" name="圓角矩形 9"/>
          <p:cNvSpPr/>
          <p:nvPr/>
        </p:nvSpPr>
        <p:spPr>
          <a:xfrm rot="19572740">
            <a:off x="4251632" y="290489"/>
            <a:ext cx="507076" cy="44888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latin typeface="Blackadder ITC" panose="04020505051007020D02" pitchFamily="82" charset="0"/>
              </a:rPr>
              <a:t>f</a:t>
            </a:r>
            <a:endParaRPr lang="zh-TW" altLang="en-US" sz="2400" b="1" dirty="0">
              <a:latin typeface="Blackadder ITC" panose="04020505051007020D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121698" y="1235216"/>
                <a:ext cx="7224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Find a function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from                                              that minimizes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698" y="1235216"/>
                <a:ext cx="7224280" cy="369332"/>
              </a:xfrm>
              <a:prstGeom prst="rect">
                <a:avLst/>
              </a:prstGeom>
              <a:blipFill>
                <a:blip r:embed="rId2"/>
                <a:stretch>
                  <a:fillRect l="-675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997826" y="4044919"/>
            <a:ext cx="598516" cy="254880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447011" y="4044919"/>
            <a:ext cx="598516" cy="254880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5397036" y="4053231"/>
            <a:ext cx="598516" cy="254880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Softmax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438896" y="4044917"/>
            <a:ext cx="598516" cy="25488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2085110" y="4149777"/>
            <a:ext cx="423948" cy="3990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2085110" y="4747344"/>
            <a:ext cx="423948" cy="3990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2085110" y="5942478"/>
            <a:ext cx="423948" cy="3990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134677" y="5390047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3513512" y="4172457"/>
            <a:ext cx="423948" cy="3990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3513512" y="4770024"/>
            <a:ext cx="423948" cy="3990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3513512" y="5965158"/>
            <a:ext cx="423948" cy="3990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563079" y="5412727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2596342" y="4332658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2592185" y="4938536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2600499" y="6133670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2636520" y="4371962"/>
            <a:ext cx="768925" cy="558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2590798" y="4951006"/>
            <a:ext cx="852056" cy="1190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2598421" y="4371962"/>
            <a:ext cx="852747" cy="5728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2632364" y="4371961"/>
            <a:ext cx="809106" cy="1755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2625126" y="4371960"/>
            <a:ext cx="760926" cy="1593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2651760" y="5007667"/>
            <a:ext cx="770314" cy="1148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4035826" y="4336814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4031669" y="4942692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4039983" y="6137826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076004" y="4376118"/>
            <a:ext cx="768925" cy="558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4030282" y="4955162"/>
            <a:ext cx="852056" cy="1190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4037905" y="4376118"/>
            <a:ext cx="852747" cy="5728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4071848" y="4376117"/>
            <a:ext cx="809106" cy="1755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4064610" y="4376116"/>
            <a:ext cx="760926" cy="1593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4091244" y="5011823"/>
            <a:ext cx="770314" cy="1148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907275" y="5007667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5996931" y="4332658"/>
            <a:ext cx="34399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V="1">
            <a:off x="6016404" y="4930225"/>
            <a:ext cx="3245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V="1">
            <a:off x="6028872" y="6127435"/>
            <a:ext cx="31205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/>
          <p:cNvSpPr/>
          <p:nvPr/>
        </p:nvSpPr>
        <p:spPr>
          <a:xfrm>
            <a:off x="6507989" y="4149778"/>
            <a:ext cx="423948" cy="39901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橢圓 46"/>
          <p:cNvSpPr/>
          <p:nvPr/>
        </p:nvSpPr>
        <p:spPr>
          <a:xfrm>
            <a:off x="6507989" y="4747345"/>
            <a:ext cx="423948" cy="39901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橢圓 47"/>
          <p:cNvSpPr/>
          <p:nvPr/>
        </p:nvSpPr>
        <p:spPr>
          <a:xfrm>
            <a:off x="6507989" y="5942479"/>
            <a:ext cx="423948" cy="39901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6557556" y="5390048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2786015" y="4116161"/>
                <a:ext cx="501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015" y="4116161"/>
                <a:ext cx="5018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2764031" y="4400204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031" y="4400204"/>
                <a:ext cx="5071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2763895" y="4707493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895" y="4707493"/>
                <a:ext cx="5071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字方塊 52"/>
          <p:cNvSpPr txBox="1"/>
          <p:nvPr/>
        </p:nvSpPr>
        <p:spPr>
          <a:xfrm>
            <a:off x="2857114" y="5210739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236716" y="4189666"/>
                <a:ext cx="2726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16" y="4189666"/>
                <a:ext cx="272639" cy="276999"/>
              </a:xfrm>
              <a:prstGeom prst="rect">
                <a:avLst/>
              </a:prstGeom>
              <a:blipFill>
                <a:blip r:embed="rId6"/>
                <a:stretch>
                  <a:fillRect l="-22222" r="-4444"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3224010" y="4724433"/>
                <a:ext cx="2779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010" y="4724433"/>
                <a:ext cx="277961" cy="276999"/>
              </a:xfrm>
              <a:prstGeom prst="rect">
                <a:avLst/>
              </a:prstGeom>
              <a:blipFill>
                <a:blip r:embed="rId7"/>
                <a:stretch>
                  <a:fillRect l="-20000" r="-8889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字方塊 55"/>
          <p:cNvSpPr txBox="1"/>
          <p:nvPr/>
        </p:nvSpPr>
        <p:spPr>
          <a:xfrm>
            <a:off x="4149657" y="3211837"/>
            <a:ext cx="738664" cy="457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3600" dirty="0" smtClean="0"/>
              <a:t>=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1121698" y="3541836"/>
                <a:ext cx="61432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Find a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 smtClean="0"/>
                  <a:t>( 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altLang="zh-TW" dirty="0" smtClean="0"/>
                  <a:t>} )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that minimizes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 smtClean="0"/>
                  <a:t>.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698" y="3541836"/>
                <a:ext cx="6143285" cy="369332"/>
              </a:xfrm>
              <a:prstGeom prst="rect">
                <a:avLst/>
              </a:prstGeom>
              <a:blipFill>
                <a:blip r:embed="rId8"/>
                <a:stretch>
                  <a:fillRect l="-794" t="-8197" r="-794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37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42" grpId="0"/>
      <p:bldP spid="46" grpId="0" animBg="1"/>
      <p:bldP spid="47" grpId="0" animBg="1"/>
      <p:bldP spid="48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Machine Learning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9700" y="3145649"/>
            <a:ext cx="8914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Use data to compute hypothesis g that approximates </a:t>
            </a:r>
            <a:r>
              <a:rPr lang="en-US" altLang="zh-TW" sz="2400" dirty="0" smtClean="0"/>
              <a:t>target function </a:t>
            </a:r>
            <a:r>
              <a:rPr lang="en-US" altLang="zh-TW" sz="2400" dirty="0" smtClean="0"/>
              <a:t>f.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949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Find Best </a:t>
            </a:r>
            <a:r>
              <a:rPr lang="en-US" altLang="zh-TW" dirty="0" smtClean="0"/>
              <a:t>Function (Learning)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8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59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Gradient Descent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 flipH="1" flipV="1">
            <a:off x="1629295" y="2161310"/>
            <a:ext cx="16625" cy="360772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 flipV="1">
            <a:off x="1415935" y="5461462"/>
            <a:ext cx="6032269" cy="193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手繪多邊形 11"/>
          <p:cNvSpPr/>
          <p:nvPr/>
        </p:nvSpPr>
        <p:spPr>
          <a:xfrm>
            <a:off x="1263535" y="2244436"/>
            <a:ext cx="6961565" cy="3054107"/>
          </a:xfrm>
          <a:custGeom>
            <a:avLst/>
            <a:gdLst>
              <a:gd name="connsiteX0" fmla="*/ 0 w 6961565"/>
              <a:gd name="connsiteY0" fmla="*/ 0 h 3054107"/>
              <a:gd name="connsiteX1" fmla="*/ 565265 w 6961565"/>
              <a:gd name="connsiteY1" fmla="*/ 1679171 h 3054107"/>
              <a:gd name="connsiteX2" fmla="*/ 1504603 w 6961565"/>
              <a:gd name="connsiteY2" fmla="*/ 1529542 h 3054107"/>
              <a:gd name="connsiteX3" fmla="*/ 2377440 w 6961565"/>
              <a:gd name="connsiteY3" fmla="*/ 2136371 h 3054107"/>
              <a:gd name="connsiteX4" fmla="*/ 2959330 w 6961565"/>
              <a:gd name="connsiteY4" fmla="*/ 2136371 h 3054107"/>
              <a:gd name="connsiteX5" fmla="*/ 3699163 w 6961565"/>
              <a:gd name="connsiteY5" fmla="*/ 3042459 h 3054107"/>
              <a:gd name="connsiteX6" fmla="*/ 4214552 w 6961565"/>
              <a:gd name="connsiteY6" fmla="*/ 2668386 h 3054107"/>
              <a:gd name="connsiteX7" fmla="*/ 4522123 w 6961565"/>
              <a:gd name="connsiteY7" fmla="*/ 2942706 h 3054107"/>
              <a:gd name="connsiteX8" fmla="*/ 6683432 w 6961565"/>
              <a:gd name="connsiteY8" fmla="*/ 2992582 h 3054107"/>
              <a:gd name="connsiteX9" fmla="*/ 6866312 w 6961565"/>
              <a:gd name="connsiteY9" fmla="*/ 3009208 h 30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61565" h="3054107">
                <a:moveTo>
                  <a:pt x="0" y="0"/>
                </a:moveTo>
                <a:cubicBezTo>
                  <a:pt x="157249" y="712123"/>
                  <a:pt x="314498" y="1424247"/>
                  <a:pt x="565265" y="1679171"/>
                </a:cubicBezTo>
                <a:cubicBezTo>
                  <a:pt x="816032" y="1934095"/>
                  <a:pt x="1202574" y="1453342"/>
                  <a:pt x="1504603" y="1529542"/>
                </a:cubicBezTo>
                <a:cubicBezTo>
                  <a:pt x="1806632" y="1605742"/>
                  <a:pt x="2134986" y="2035233"/>
                  <a:pt x="2377440" y="2136371"/>
                </a:cubicBezTo>
                <a:cubicBezTo>
                  <a:pt x="2619894" y="2237509"/>
                  <a:pt x="2739043" y="1985356"/>
                  <a:pt x="2959330" y="2136371"/>
                </a:cubicBezTo>
                <a:cubicBezTo>
                  <a:pt x="3179617" y="2287386"/>
                  <a:pt x="3489959" y="2953790"/>
                  <a:pt x="3699163" y="3042459"/>
                </a:cubicBezTo>
                <a:cubicBezTo>
                  <a:pt x="3908367" y="3131128"/>
                  <a:pt x="4077392" y="2685011"/>
                  <a:pt x="4214552" y="2668386"/>
                </a:cubicBezTo>
                <a:cubicBezTo>
                  <a:pt x="4351712" y="2651761"/>
                  <a:pt x="4110643" y="2888673"/>
                  <a:pt x="4522123" y="2942706"/>
                </a:cubicBezTo>
                <a:cubicBezTo>
                  <a:pt x="4933603" y="2996739"/>
                  <a:pt x="6292734" y="2981498"/>
                  <a:pt x="6683432" y="2992582"/>
                </a:cubicBezTo>
                <a:cubicBezTo>
                  <a:pt x="7074130" y="3003666"/>
                  <a:pt x="6970221" y="3006437"/>
                  <a:pt x="6866312" y="3009208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22362" y="3402157"/>
                <a:ext cx="1224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0" dirty="0" smtClean="0"/>
                  <a:t>Total loss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62" y="3402157"/>
                <a:ext cx="1224053" cy="369332"/>
              </a:xfrm>
              <a:prstGeom prst="rect">
                <a:avLst/>
              </a:prstGeom>
              <a:blipFill>
                <a:blip r:embed="rId2"/>
                <a:stretch>
                  <a:fillRect l="-3980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965163" y="5591659"/>
                <a:ext cx="164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163" y="5591659"/>
                <a:ext cx="164817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接點 17"/>
          <p:cNvCxnSpPr>
            <a:stCxn id="16" idx="0"/>
          </p:cNvCxnSpPr>
          <p:nvPr/>
        </p:nvCxnSpPr>
        <p:spPr>
          <a:xfrm flipV="1">
            <a:off x="2968684" y="3890356"/>
            <a:ext cx="0" cy="1491313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/>
        </p:nvCxnSpPr>
        <p:spPr>
          <a:xfrm>
            <a:off x="2122463" y="3174823"/>
            <a:ext cx="1787236" cy="1427538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stCxn id="9" idx="1"/>
          </p:cNvCxnSpPr>
          <p:nvPr/>
        </p:nvCxnSpPr>
        <p:spPr>
          <a:xfrm flipH="1">
            <a:off x="3006092" y="3150179"/>
            <a:ext cx="713852" cy="6213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719944" y="2965513"/>
                <a:ext cx="893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944" y="2965513"/>
                <a:ext cx="893618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 flipV="1">
            <a:off x="4193770" y="4339243"/>
            <a:ext cx="0" cy="1122219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288087" y="3333119"/>
            <a:ext cx="357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Negative than increase w vice versa.</a:t>
            </a:r>
            <a:endParaRPr lang="zh-TW" altLang="en-US" dirty="0"/>
          </a:p>
        </p:txBody>
      </p:sp>
      <p:sp>
        <p:nvSpPr>
          <p:cNvPr id="60" name="橢圓 59"/>
          <p:cNvSpPr/>
          <p:nvPr/>
        </p:nvSpPr>
        <p:spPr>
          <a:xfrm>
            <a:off x="2878285" y="5381669"/>
            <a:ext cx="180798" cy="17024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/>
          <p:cNvSpPr/>
          <p:nvPr/>
        </p:nvSpPr>
        <p:spPr>
          <a:xfrm>
            <a:off x="4103371" y="5366039"/>
            <a:ext cx="180798" cy="17024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接點 51"/>
          <p:cNvCxnSpPr/>
          <p:nvPr/>
        </p:nvCxnSpPr>
        <p:spPr>
          <a:xfrm>
            <a:off x="3625525" y="3896015"/>
            <a:ext cx="1082456" cy="876688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2968684" y="5670273"/>
            <a:ext cx="1198069" cy="729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3028549" y="5758790"/>
                <a:ext cx="10390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TW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zh-TW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549" y="5758790"/>
                <a:ext cx="1039002" cy="276999"/>
              </a:xfrm>
              <a:prstGeom prst="rect">
                <a:avLst/>
              </a:prstGeom>
              <a:blipFill>
                <a:blip r:embed="rId5"/>
                <a:stretch>
                  <a:fillRect l="-1176" t="-4444" r="-2941" b="-3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2878285" y="6118219"/>
                <a:ext cx="1961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 “learning rate”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285" y="6118219"/>
                <a:ext cx="1961627" cy="369332"/>
              </a:xfrm>
              <a:prstGeom prst="rect">
                <a:avLst/>
              </a:prstGeom>
              <a:blipFill>
                <a:blip r:embed="rId6"/>
                <a:stretch>
                  <a:fillRect t="-10000" r="-2484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橢圓 15"/>
          <p:cNvSpPr/>
          <p:nvPr/>
        </p:nvSpPr>
        <p:spPr>
          <a:xfrm>
            <a:off x="2878285" y="5381669"/>
            <a:ext cx="180798" cy="1702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接點 66"/>
          <p:cNvCxnSpPr/>
          <p:nvPr/>
        </p:nvCxnSpPr>
        <p:spPr>
          <a:xfrm flipV="1">
            <a:off x="4707981" y="5296702"/>
            <a:ext cx="674539" cy="3682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V="1">
            <a:off x="5011998" y="5296702"/>
            <a:ext cx="0" cy="153597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29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7.40741E-7 L 0.13438 -0.0006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38 -0.00069 L 0.22361 -0.00093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2" y="-23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60" grpId="0" animBg="1"/>
      <p:bldP spid="66" grpId="0" animBg="1"/>
      <p:bldP spid="63" grpId="0"/>
      <p:bldP spid="63" grpId="1"/>
      <p:bldP spid="65" grpId="0"/>
      <p:bldP spid="65" grpId="1"/>
      <p:bldP spid="16" grpId="0" animBg="1"/>
      <p:bldP spid="16" grpId="1" animBg="1"/>
      <p:bldP spid="16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Gradient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857547" y="2087415"/>
                <a:ext cx="2103846" cy="3983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TW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en-US" altLang="zh-TW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TW" altLang="en-US" sz="32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TW" sz="32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num>
                                      <m:den>
                                        <m:r>
                                          <a:rPr lang="zh-TW" altLang="en-US" sz="32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32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3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zh-TW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TW" altLang="en-US" sz="32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TW" sz="32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num>
                                      <m:den>
                                        <m:r>
                                          <a:rPr lang="zh-TW" altLang="en-US" sz="32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32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r>
                                      <a:rPr lang="zh-TW" altLang="en-US" sz="32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32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32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TW" altLang="en-US" sz="32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2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TW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47" y="2087415"/>
                <a:ext cx="2103846" cy="39837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55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53738"/>
            <a:ext cx="7793553" cy="4057526"/>
          </a:xfrm>
        </p:spPr>
      </p:pic>
      <p:sp>
        <p:nvSpPr>
          <p:cNvPr id="5" name="等腰三角形 4"/>
          <p:cNvSpPr/>
          <p:nvPr/>
        </p:nvSpPr>
        <p:spPr>
          <a:xfrm>
            <a:off x="4172990" y="3217025"/>
            <a:ext cx="157942" cy="124691"/>
          </a:xfrm>
          <a:prstGeom prst="triangl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47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0.02899 0.0375 L 0.06181 0.05069 L 0.09896 0.07986 L 0.13993 0.10532 L 0.18073 0.12222 L 0.22361 0.13819 " pathEditMode="relative" ptsTypes="AAAAAAA">
                                      <p:cBhvr>
                                        <p:cTn id="12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83" y="3572014"/>
            <a:ext cx="5337972" cy="3002609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3" y="972201"/>
            <a:ext cx="3084029" cy="23130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00" y="904469"/>
            <a:ext cx="2660129" cy="20827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00942" y="176298"/>
            <a:ext cx="67842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people think deep “learning” is …</a:t>
            </a:r>
            <a:endParaRPr lang="zh-TW" alt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0942" y="3572014"/>
            <a:ext cx="18070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Actually…</a:t>
            </a:r>
            <a:endParaRPr lang="zh-TW" alt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313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 Propagation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An efficient way to compute gradient.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139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Deep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18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圓角矩形 47"/>
          <p:cNvSpPr/>
          <p:nvPr/>
        </p:nvSpPr>
        <p:spPr>
          <a:xfrm>
            <a:off x="4407025" y="1496291"/>
            <a:ext cx="3703285" cy="33745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Universal approximation theorem</a:t>
            </a:r>
          </a:p>
        </p:txBody>
      </p:sp>
      <p:sp>
        <p:nvSpPr>
          <p:cNvPr id="4" name="矩形 3"/>
          <p:cNvSpPr/>
          <p:nvPr/>
        </p:nvSpPr>
        <p:spPr>
          <a:xfrm>
            <a:off x="5911768" y="1690689"/>
            <a:ext cx="598516" cy="254880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4549867" y="1795547"/>
            <a:ext cx="423948" cy="3990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4549867" y="2393114"/>
            <a:ext cx="423948" cy="3990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4549867" y="3588248"/>
            <a:ext cx="423948" cy="3990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599434" y="3035817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5978269" y="1818227"/>
            <a:ext cx="423948" cy="3990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5978269" y="2415794"/>
            <a:ext cx="423948" cy="3990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5978269" y="3610928"/>
            <a:ext cx="423948" cy="3990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027836" y="3058497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5061099" y="1978428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5056942" y="2584306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5065256" y="3779440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5101277" y="2017732"/>
            <a:ext cx="768925" cy="558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055555" y="2596776"/>
            <a:ext cx="852056" cy="1190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5063178" y="2017732"/>
            <a:ext cx="852747" cy="5728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097121" y="2017731"/>
            <a:ext cx="809106" cy="1755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5089883" y="2017730"/>
            <a:ext cx="760926" cy="1593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5116517" y="2653437"/>
            <a:ext cx="770314" cy="1148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014729" y="3487481"/>
                <a:ext cx="3765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729" y="3487481"/>
                <a:ext cx="37657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/>
          <p:nvPr/>
        </p:nvCxnSpPr>
        <p:spPr>
          <a:xfrm flipV="1">
            <a:off x="6584659" y="1982583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6580502" y="2588461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6588816" y="3783595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6624837" y="2021887"/>
            <a:ext cx="768925" cy="558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6579115" y="2600931"/>
            <a:ext cx="852056" cy="1190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6586738" y="2021887"/>
            <a:ext cx="852747" cy="5728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6620681" y="2021886"/>
            <a:ext cx="809106" cy="1755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>
            <a:off x="6613443" y="2021885"/>
            <a:ext cx="760926" cy="1593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6640077" y="2657592"/>
            <a:ext cx="770314" cy="1148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/>
          <p:cNvSpPr/>
          <p:nvPr/>
        </p:nvSpPr>
        <p:spPr>
          <a:xfrm>
            <a:off x="7486589" y="1764085"/>
            <a:ext cx="423948" cy="39901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橢圓 38"/>
          <p:cNvSpPr/>
          <p:nvPr/>
        </p:nvSpPr>
        <p:spPr>
          <a:xfrm>
            <a:off x="7486589" y="2361652"/>
            <a:ext cx="423948" cy="39901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橢圓 39"/>
          <p:cNvSpPr/>
          <p:nvPr/>
        </p:nvSpPr>
        <p:spPr>
          <a:xfrm>
            <a:off x="7486589" y="3556786"/>
            <a:ext cx="423948" cy="39901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7536156" y="3004355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311898" y="4295205"/>
            <a:ext cx="179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One hidden layer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976451" y="2652779"/>
                <a:ext cx="33337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Any continuous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can be fitted by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51" y="2652779"/>
                <a:ext cx="3333733" cy="369332"/>
              </a:xfrm>
              <a:prstGeom prst="rect">
                <a:avLst/>
              </a:prstGeom>
              <a:blipFill>
                <a:blip r:embed="rId3"/>
                <a:stretch>
                  <a:fillRect l="-1463" t="-8197" r="-731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6010941" y="1726344"/>
                <a:ext cx="35907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941" y="1726344"/>
                <a:ext cx="35907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6022000" y="2324538"/>
                <a:ext cx="35907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000" y="2324538"/>
                <a:ext cx="35907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976451" y="4870890"/>
                <a:ext cx="1755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If give enough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 smtClean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51" y="4870890"/>
                <a:ext cx="1755737" cy="369332"/>
              </a:xfrm>
              <a:prstGeom prst="rect">
                <a:avLst/>
              </a:prstGeom>
              <a:blipFill>
                <a:blip r:embed="rId6"/>
                <a:stretch>
                  <a:fillRect l="-2778" t="-8197" r="-312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46"/>
          <p:cNvSpPr txBox="1"/>
          <p:nvPr/>
        </p:nvSpPr>
        <p:spPr>
          <a:xfrm>
            <a:off x="6065655" y="5993636"/>
            <a:ext cx="12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Why deep?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074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Modularization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16878" y="3204990"/>
            <a:ext cx="1180407" cy="129678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Photo</a:t>
            </a:r>
            <a:endParaRPr lang="zh-TW" altLang="en-US" sz="3200" dirty="0"/>
          </a:p>
        </p:txBody>
      </p:sp>
      <p:sp>
        <p:nvSpPr>
          <p:cNvPr id="10" name="矩形 9"/>
          <p:cNvSpPr/>
          <p:nvPr/>
        </p:nvSpPr>
        <p:spPr>
          <a:xfrm>
            <a:off x="3690852" y="1541060"/>
            <a:ext cx="1205345" cy="82296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Classifier 1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690852" y="2815678"/>
            <a:ext cx="1205345" cy="822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Classifier 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690852" y="4090296"/>
            <a:ext cx="1205345" cy="82296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Classifier </a:t>
            </a:r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690851" y="5364914"/>
            <a:ext cx="1205345" cy="8229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Classifier </a:t>
            </a:r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320145" y="1604356"/>
            <a:ext cx="872837" cy="759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短髮男</a:t>
            </a:r>
            <a:endParaRPr lang="zh-TW" altLang="en-US" sz="2400" b="1" dirty="0"/>
          </a:p>
        </p:txBody>
      </p:sp>
      <p:sp>
        <p:nvSpPr>
          <p:cNvPr id="16" name="矩形 15"/>
          <p:cNvSpPr/>
          <p:nvPr/>
        </p:nvSpPr>
        <p:spPr>
          <a:xfrm>
            <a:off x="5678976" y="1416885"/>
            <a:ext cx="872837" cy="759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短髮男</a:t>
            </a:r>
            <a:endParaRPr lang="zh-TW" altLang="en-US" sz="2400" b="1" dirty="0"/>
          </a:p>
        </p:txBody>
      </p:sp>
      <p:sp>
        <p:nvSpPr>
          <p:cNvPr id="17" name="矩形 16"/>
          <p:cNvSpPr/>
          <p:nvPr/>
        </p:nvSpPr>
        <p:spPr>
          <a:xfrm>
            <a:off x="6102924" y="1690689"/>
            <a:ext cx="872837" cy="759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短髮男</a:t>
            </a:r>
            <a:endParaRPr lang="zh-TW" altLang="en-US" sz="2400" b="1" dirty="0"/>
          </a:p>
        </p:txBody>
      </p:sp>
      <p:sp>
        <p:nvSpPr>
          <p:cNvPr id="18" name="矩形 17"/>
          <p:cNvSpPr/>
          <p:nvPr/>
        </p:nvSpPr>
        <p:spPr>
          <a:xfrm>
            <a:off x="6526872" y="1541060"/>
            <a:ext cx="872837" cy="759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短髮男</a:t>
            </a:r>
            <a:endParaRPr lang="zh-TW" altLang="en-US" sz="2400" b="1" dirty="0"/>
          </a:p>
        </p:txBody>
      </p:sp>
      <p:sp>
        <p:nvSpPr>
          <p:cNvPr id="19" name="矩形 18"/>
          <p:cNvSpPr/>
          <p:nvPr/>
        </p:nvSpPr>
        <p:spPr>
          <a:xfrm>
            <a:off x="5320145" y="4127022"/>
            <a:ext cx="872837" cy="759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短髮女</a:t>
            </a:r>
            <a:endParaRPr lang="zh-TW" altLang="en-US" sz="2400" b="1" dirty="0"/>
          </a:p>
        </p:txBody>
      </p:sp>
      <p:sp>
        <p:nvSpPr>
          <p:cNvPr id="20" name="矩形 19"/>
          <p:cNvSpPr/>
          <p:nvPr/>
        </p:nvSpPr>
        <p:spPr>
          <a:xfrm>
            <a:off x="5678976" y="3939551"/>
            <a:ext cx="872837" cy="759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短髮女</a:t>
            </a:r>
            <a:endParaRPr lang="zh-TW" altLang="en-US" sz="2400" b="1" dirty="0"/>
          </a:p>
        </p:txBody>
      </p:sp>
      <p:sp>
        <p:nvSpPr>
          <p:cNvPr id="21" name="矩形 20"/>
          <p:cNvSpPr/>
          <p:nvPr/>
        </p:nvSpPr>
        <p:spPr>
          <a:xfrm>
            <a:off x="6102924" y="4213355"/>
            <a:ext cx="872837" cy="759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短髮女</a:t>
            </a:r>
            <a:endParaRPr lang="zh-TW" altLang="en-US" sz="2400" b="1" dirty="0"/>
          </a:p>
        </p:txBody>
      </p:sp>
      <p:sp>
        <p:nvSpPr>
          <p:cNvPr id="22" name="矩形 21"/>
          <p:cNvSpPr/>
          <p:nvPr/>
        </p:nvSpPr>
        <p:spPr>
          <a:xfrm>
            <a:off x="6526872" y="4063726"/>
            <a:ext cx="872837" cy="759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短髮女</a:t>
            </a:r>
            <a:endParaRPr lang="zh-TW" altLang="en-US" sz="2400" b="1" dirty="0"/>
          </a:p>
        </p:txBody>
      </p:sp>
      <p:sp>
        <p:nvSpPr>
          <p:cNvPr id="23" name="矩形 22"/>
          <p:cNvSpPr/>
          <p:nvPr/>
        </p:nvSpPr>
        <p:spPr>
          <a:xfrm>
            <a:off x="5320145" y="5428210"/>
            <a:ext cx="872837" cy="7596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長髮女</a:t>
            </a:r>
            <a:endParaRPr lang="zh-TW" altLang="en-US" sz="2400" b="1" dirty="0"/>
          </a:p>
        </p:txBody>
      </p:sp>
      <p:sp>
        <p:nvSpPr>
          <p:cNvPr id="24" name="矩形 23"/>
          <p:cNvSpPr/>
          <p:nvPr/>
        </p:nvSpPr>
        <p:spPr>
          <a:xfrm>
            <a:off x="5678976" y="5240739"/>
            <a:ext cx="872837" cy="7596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長髮女</a:t>
            </a:r>
            <a:endParaRPr lang="zh-TW" altLang="en-US" sz="2400" b="1" dirty="0"/>
          </a:p>
        </p:txBody>
      </p:sp>
      <p:sp>
        <p:nvSpPr>
          <p:cNvPr id="25" name="矩形 24"/>
          <p:cNvSpPr/>
          <p:nvPr/>
        </p:nvSpPr>
        <p:spPr>
          <a:xfrm>
            <a:off x="6102924" y="5514543"/>
            <a:ext cx="872837" cy="7596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長髮女</a:t>
            </a:r>
            <a:endParaRPr lang="zh-TW" altLang="en-US" sz="2400" b="1" dirty="0"/>
          </a:p>
        </p:txBody>
      </p:sp>
      <p:sp>
        <p:nvSpPr>
          <p:cNvPr id="26" name="矩形 25"/>
          <p:cNvSpPr/>
          <p:nvPr/>
        </p:nvSpPr>
        <p:spPr>
          <a:xfrm>
            <a:off x="6526872" y="5364914"/>
            <a:ext cx="872837" cy="7596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長髮女</a:t>
            </a:r>
            <a:endParaRPr lang="zh-TW" altLang="en-US" sz="2400" b="1" dirty="0"/>
          </a:p>
        </p:txBody>
      </p:sp>
      <p:sp>
        <p:nvSpPr>
          <p:cNvPr id="31" name="矩形 30"/>
          <p:cNvSpPr/>
          <p:nvPr/>
        </p:nvSpPr>
        <p:spPr>
          <a:xfrm>
            <a:off x="5320145" y="2836459"/>
            <a:ext cx="872837" cy="759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長髮男</a:t>
            </a:r>
            <a:endParaRPr lang="zh-TW" altLang="en-US" sz="2400" b="1" dirty="0"/>
          </a:p>
        </p:txBody>
      </p:sp>
      <p:cxnSp>
        <p:nvCxnSpPr>
          <p:cNvPr id="36" name="直線單箭頭接點 35"/>
          <p:cNvCxnSpPr>
            <a:stCxn id="4" idx="3"/>
            <a:endCxn id="10" idx="1"/>
          </p:cNvCxnSpPr>
          <p:nvPr/>
        </p:nvCxnSpPr>
        <p:spPr>
          <a:xfrm flipV="1">
            <a:off x="2497285" y="1952540"/>
            <a:ext cx="1193567" cy="190084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4" idx="3"/>
            <a:endCxn id="11" idx="1"/>
          </p:cNvCxnSpPr>
          <p:nvPr/>
        </p:nvCxnSpPr>
        <p:spPr>
          <a:xfrm flipV="1">
            <a:off x="2497285" y="3227158"/>
            <a:ext cx="1193567" cy="626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4" idx="3"/>
            <a:endCxn id="12" idx="1"/>
          </p:cNvCxnSpPr>
          <p:nvPr/>
        </p:nvCxnSpPr>
        <p:spPr>
          <a:xfrm>
            <a:off x="2497285" y="3853383"/>
            <a:ext cx="1193567" cy="6483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4" idx="3"/>
            <a:endCxn id="13" idx="1"/>
          </p:cNvCxnSpPr>
          <p:nvPr/>
        </p:nvCxnSpPr>
        <p:spPr>
          <a:xfrm>
            <a:off x="2497285" y="3853383"/>
            <a:ext cx="1193566" cy="19230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6309168" y="3010286"/>
            <a:ext cx="1383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Lack of data!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616038" y="2676220"/>
            <a:ext cx="1354974" cy="37948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Trash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458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03" y="1825625"/>
            <a:ext cx="4398993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03" y="448887"/>
            <a:ext cx="2187648" cy="2101764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3873731" y="5394960"/>
            <a:ext cx="3059084" cy="6567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solidFill>
                  <a:schemeClr val="tx1"/>
                </a:solidFill>
              </a:rPr>
              <a:t>Seal</a:t>
            </a:r>
            <a:endParaRPr lang="zh-TW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874372" y="230443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>
                <a:solidFill>
                  <a:schemeClr val="bg1"/>
                </a:solidFill>
              </a:rPr>
              <a:t>猥瑣海豹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32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Modularization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26674" y="3146772"/>
            <a:ext cx="1180407" cy="129678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Photo</a:t>
            </a:r>
            <a:endParaRPr lang="zh-TW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2753935" y="1729224"/>
            <a:ext cx="1205345" cy="82296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Gender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753934" y="5333266"/>
            <a:ext cx="1205345" cy="82296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Hair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459778" y="1495286"/>
            <a:ext cx="872837" cy="759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短髮男</a:t>
            </a:r>
            <a:endParaRPr lang="zh-TW" altLang="en-US" sz="2400" b="1" dirty="0"/>
          </a:p>
        </p:txBody>
      </p:sp>
      <p:sp>
        <p:nvSpPr>
          <p:cNvPr id="16" name="矩形 15"/>
          <p:cNvSpPr/>
          <p:nvPr/>
        </p:nvSpPr>
        <p:spPr>
          <a:xfrm>
            <a:off x="4818609" y="1307815"/>
            <a:ext cx="872837" cy="759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短髮男</a:t>
            </a:r>
            <a:endParaRPr lang="zh-TW" altLang="en-US" sz="2400" b="1" dirty="0"/>
          </a:p>
        </p:txBody>
      </p:sp>
      <p:sp>
        <p:nvSpPr>
          <p:cNvPr id="17" name="矩形 16"/>
          <p:cNvSpPr/>
          <p:nvPr/>
        </p:nvSpPr>
        <p:spPr>
          <a:xfrm>
            <a:off x="5242557" y="1581619"/>
            <a:ext cx="872837" cy="759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短髮男</a:t>
            </a:r>
            <a:endParaRPr lang="zh-TW" altLang="en-US" sz="2400" b="1" dirty="0"/>
          </a:p>
        </p:txBody>
      </p:sp>
      <p:sp>
        <p:nvSpPr>
          <p:cNvPr id="18" name="矩形 17"/>
          <p:cNvSpPr/>
          <p:nvPr/>
        </p:nvSpPr>
        <p:spPr>
          <a:xfrm>
            <a:off x="5666505" y="1431990"/>
            <a:ext cx="872837" cy="759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短髮男</a:t>
            </a:r>
            <a:endParaRPr lang="zh-TW" altLang="en-US" sz="2400" b="1" dirty="0"/>
          </a:p>
        </p:txBody>
      </p:sp>
      <p:sp>
        <p:nvSpPr>
          <p:cNvPr id="19" name="矩形 18"/>
          <p:cNvSpPr/>
          <p:nvPr/>
        </p:nvSpPr>
        <p:spPr>
          <a:xfrm>
            <a:off x="4336834" y="4575050"/>
            <a:ext cx="872837" cy="759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短髮女</a:t>
            </a:r>
            <a:endParaRPr lang="zh-TW" altLang="en-US" sz="2400" b="1" dirty="0"/>
          </a:p>
        </p:txBody>
      </p:sp>
      <p:sp>
        <p:nvSpPr>
          <p:cNvPr id="20" name="矩形 19"/>
          <p:cNvSpPr/>
          <p:nvPr/>
        </p:nvSpPr>
        <p:spPr>
          <a:xfrm>
            <a:off x="4695665" y="4387579"/>
            <a:ext cx="872837" cy="759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短髮女</a:t>
            </a:r>
            <a:endParaRPr lang="zh-TW" altLang="en-US" sz="2400" b="1" dirty="0"/>
          </a:p>
        </p:txBody>
      </p:sp>
      <p:sp>
        <p:nvSpPr>
          <p:cNvPr id="21" name="矩形 20"/>
          <p:cNvSpPr/>
          <p:nvPr/>
        </p:nvSpPr>
        <p:spPr>
          <a:xfrm>
            <a:off x="5119613" y="4661383"/>
            <a:ext cx="872837" cy="759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短髮女</a:t>
            </a:r>
            <a:endParaRPr lang="zh-TW" altLang="en-US" sz="2400" b="1" dirty="0"/>
          </a:p>
        </p:txBody>
      </p:sp>
      <p:sp>
        <p:nvSpPr>
          <p:cNvPr id="22" name="矩形 21"/>
          <p:cNvSpPr/>
          <p:nvPr/>
        </p:nvSpPr>
        <p:spPr>
          <a:xfrm>
            <a:off x="5543561" y="4511754"/>
            <a:ext cx="872837" cy="759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短髮女</a:t>
            </a:r>
            <a:endParaRPr lang="zh-TW" altLang="en-US" sz="2400" b="1" dirty="0"/>
          </a:p>
        </p:txBody>
      </p:sp>
      <p:sp>
        <p:nvSpPr>
          <p:cNvPr id="23" name="矩形 22"/>
          <p:cNvSpPr/>
          <p:nvPr/>
        </p:nvSpPr>
        <p:spPr>
          <a:xfrm>
            <a:off x="4430674" y="5917928"/>
            <a:ext cx="872837" cy="7596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長髮女</a:t>
            </a:r>
            <a:endParaRPr lang="zh-TW" altLang="en-US" sz="2400" b="1" dirty="0"/>
          </a:p>
        </p:txBody>
      </p:sp>
      <p:sp>
        <p:nvSpPr>
          <p:cNvPr id="24" name="矩形 23"/>
          <p:cNvSpPr/>
          <p:nvPr/>
        </p:nvSpPr>
        <p:spPr>
          <a:xfrm>
            <a:off x="4789505" y="5730457"/>
            <a:ext cx="872837" cy="7596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長髮女</a:t>
            </a:r>
            <a:endParaRPr lang="zh-TW" altLang="en-US" sz="2400" b="1" dirty="0"/>
          </a:p>
        </p:txBody>
      </p:sp>
      <p:sp>
        <p:nvSpPr>
          <p:cNvPr id="25" name="矩形 24"/>
          <p:cNvSpPr/>
          <p:nvPr/>
        </p:nvSpPr>
        <p:spPr>
          <a:xfrm>
            <a:off x="5213453" y="6004261"/>
            <a:ext cx="872837" cy="7596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長髮女</a:t>
            </a:r>
            <a:endParaRPr lang="zh-TW" altLang="en-US" sz="2400" b="1" dirty="0"/>
          </a:p>
        </p:txBody>
      </p:sp>
      <p:sp>
        <p:nvSpPr>
          <p:cNvPr id="26" name="矩形 25"/>
          <p:cNvSpPr/>
          <p:nvPr/>
        </p:nvSpPr>
        <p:spPr>
          <a:xfrm>
            <a:off x="5637401" y="5854632"/>
            <a:ext cx="872837" cy="7596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長髮女</a:t>
            </a:r>
            <a:endParaRPr lang="zh-TW" altLang="en-US" sz="2400" b="1" dirty="0"/>
          </a:p>
        </p:txBody>
      </p:sp>
      <p:sp>
        <p:nvSpPr>
          <p:cNvPr id="31" name="矩形 30"/>
          <p:cNvSpPr/>
          <p:nvPr/>
        </p:nvSpPr>
        <p:spPr>
          <a:xfrm>
            <a:off x="6000395" y="1624786"/>
            <a:ext cx="872837" cy="759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長髮男</a:t>
            </a:r>
            <a:endParaRPr lang="zh-TW" altLang="en-US" sz="2400" b="1" dirty="0"/>
          </a:p>
        </p:txBody>
      </p:sp>
      <p:cxnSp>
        <p:nvCxnSpPr>
          <p:cNvPr id="39" name="直線單箭頭接點 38"/>
          <p:cNvCxnSpPr>
            <a:stCxn id="4" idx="3"/>
            <a:endCxn id="11" idx="1"/>
          </p:cNvCxnSpPr>
          <p:nvPr/>
        </p:nvCxnSpPr>
        <p:spPr>
          <a:xfrm flipV="1">
            <a:off x="1907081" y="2140704"/>
            <a:ext cx="846854" cy="165446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4" idx="3"/>
            <a:endCxn id="12" idx="1"/>
          </p:cNvCxnSpPr>
          <p:nvPr/>
        </p:nvCxnSpPr>
        <p:spPr>
          <a:xfrm>
            <a:off x="1907081" y="3795165"/>
            <a:ext cx="846853" cy="19495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4357249" y="2574115"/>
            <a:ext cx="872837" cy="759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短髮女</a:t>
            </a:r>
            <a:endParaRPr lang="zh-TW" altLang="en-US" sz="2400" b="1" dirty="0"/>
          </a:p>
        </p:txBody>
      </p:sp>
      <p:sp>
        <p:nvSpPr>
          <p:cNvPr id="37" name="矩形 36"/>
          <p:cNvSpPr/>
          <p:nvPr/>
        </p:nvSpPr>
        <p:spPr>
          <a:xfrm>
            <a:off x="4716080" y="2386644"/>
            <a:ext cx="872837" cy="759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短髮女</a:t>
            </a:r>
            <a:endParaRPr lang="zh-TW" altLang="en-US" sz="2400" b="1" dirty="0"/>
          </a:p>
        </p:txBody>
      </p:sp>
      <p:sp>
        <p:nvSpPr>
          <p:cNvPr id="38" name="矩形 37"/>
          <p:cNvSpPr/>
          <p:nvPr/>
        </p:nvSpPr>
        <p:spPr>
          <a:xfrm>
            <a:off x="5140028" y="2660448"/>
            <a:ext cx="872837" cy="759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短髮女</a:t>
            </a:r>
            <a:endParaRPr lang="zh-TW" altLang="en-US" sz="2400" b="1" dirty="0"/>
          </a:p>
        </p:txBody>
      </p:sp>
      <p:sp>
        <p:nvSpPr>
          <p:cNvPr id="40" name="矩形 39"/>
          <p:cNvSpPr/>
          <p:nvPr/>
        </p:nvSpPr>
        <p:spPr>
          <a:xfrm>
            <a:off x="5563976" y="2510819"/>
            <a:ext cx="872837" cy="759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短髮女</a:t>
            </a:r>
            <a:endParaRPr lang="zh-TW" altLang="en-US" sz="2400" b="1" dirty="0"/>
          </a:p>
        </p:txBody>
      </p:sp>
      <p:sp>
        <p:nvSpPr>
          <p:cNvPr id="42" name="矩形 41"/>
          <p:cNvSpPr/>
          <p:nvPr/>
        </p:nvSpPr>
        <p:spPr>
          <a:xfrm>
            <a:off x="6227958" y="2698290"/>
            <a:ext cx="872837" cy="7596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長髮女</a:t>
            </a:r>
            <a:endParaRPr lang="zh-TW" altLang="en-US" sz="2400" b="1" dirty="0"/>
          </a:p>
        </p:txBody>
      </p:sp>
      <p:sp>
        <p:nvSpPr>
          <p:cNvPr id="44" name="矩形 43"/>
          <p:cNvSpPr/>
          <p:nvPr/>
        </p:nvSpPr>
        <p:spPr>
          <a:xfrm>
            <a:off x="6586789" y="2510819"/>
            <a:ext cx="872837" cy="7596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長髮女</a:t>
            </a:r>
            <a:endParaRPr lang="zh-TW" altLang="en-US" sz="2400" b="1" dirty="0"/>
          </a:p>
        </p:txBody>
      </p:sp>
      <p:sp>
        <p:nvSpPr>
          <p:cNvPr id="45" name="矩形 44"/>
          <p:cNvSpPr/>
          <p:nvPr/>
        </p:nvSpPr>
        <p:spPr>
          <a:xfrm>
            <a:off x="7010737" y="2784623"/>
            <a:ext cx="872837" cy="7596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長髮女</a:t>
            </a:r>
            <a:endParaRPr lang="zh-TW" altLang="en-US" sz="2400" b="1" dirty="0"/>
          </a:p>
        </p:txBody>
      </p:sp>
      <p:sp>
        <p:nvSpPr>
          <p:cNvPr id="46" name="矩形 45"/>
          <p:cNvSpPr/>
          <p:nvPr/>
        </p:nvSpPr>
        <p:spPr>
          <a:xfrm>
            <a:off x="7434685" y="2634994"/>
            <a:ext cx="872837" cy="7596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長髮女</a:t>
            </a:r>
            <a:endParaRPr lang="zh-TW" altLang="en-US" sz="2400" b="1" dirty="0"/>
          </a:p>
        </p:txBody>
      </p:sp>
      <p:sp>
        <p:nvSpPr>
          <p:cNvPr id="47" name="矩形 46"/>
          <p:cNvSpPr/>
          <p:nvPr/>
        </p:nvSpPr>
        <p:spPr>
          <a:xfrm>
            <a:off x="6346755" y="6034309"/>
            <a:ext cx="872837" cy="759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長髮男</a:t>
            </a:r>
            <a:endParaRPr lang="zh-TW" altLang="en-US" sz="2400" b="1" dirty="0"/>
          </a:p>
        </p:txBody>
      </p:sp>
      <p:sp>
        <p:nvSpPr>
          <p:cNvPr id="48" name="矩形 47"/>
          <p:cNvSpPr/>
          <p:nvPr/>
        </p:nvSpPr>
        <p:spPr>
          <a:xfrm>
            <a:off x="5816481" y="4754220"/>
            <a:ext cx="872837" cy="759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短髮男</a:t>
            </a:r>
            <a:endParaRPr lang="zh-TW" altLang="en-US" sz="2400" b="1" dirty="0"/>
          </a:p>
        </p:txBody>
      </p:sp>
      <p:sp>
        <p:nvSpPr>
          <p:cNvPr id="50" name="矩形 49"/>
          <p:cNvSpPr/>
          <p:nvPr/>
        </p:nvSpPr>
        <p:spPr>
          <a:xfrm>
            <a:off x="6175312" y="4566749"/>
            <a:ext cx="872837" cy="759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短髮男</a:t>
            </a:r>
            <a:endParaRPr lang="zh-TW" altLang="en-US" sz="2400" b="1" dirty="0"/>
          </a:p>
        </p:txBody>
      </p:sp>
      <p:sp>
        <p:nvSpPr>
          <p:cNvPr id="54" name="矩形 53"/>
          <p:cNvSpPr/>
          <p:nvPr/>
        </p:nvSpPr>
        <p:spPr>
          <a:xfrm>
            <a:off x="6599260" y="4840553"/>
            <a:ext cx="872837" cy="759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短髮男</a:t>
            </a:r>
            <a:endParaRPr lang="zh-TW" altLang="en-US" sz="2400" b="1" dirty="0"/>
          </a:p>
        </p:txBody>
      </p:sp>
      <p:sp>
        <p:nvSpPr>
          <p:cNvPr id="57" name="矩形 56"/>
          <p:cNvSpPr/>
          <p:nvPr/>
        </p:nvSpPr>
        <p:spPr>
          <a:xfrm>
            <a:off x="7023208" y="4690924"/>
            <a:ext cx="872837" cy="759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短髮男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4741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Modularization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4806132" y="1615875"/>
            <a:ext cx="1205345" cy="82296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Classifier 1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4806132" y="2890493"/>
            <a:ext cx="1205345" cy="822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Classifier 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4806132" y="4165111"/>
            <a:ext cx="1205345" cy="82296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Classifier </a:t>
            </a:r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4806131" y="5439729"/>
            <a:ext cx="1205345" cy="8229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Classifier </a:t>
            </a:r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726674" y="3146772"/>
            <a:ext cx="1180407" cy="129678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Photo</a:t>
            </a:r>
            <a:endParaRPr lang="zh-TW" altLang="en-US" sz="3200" dirty="0"/>
          </a:p>
        </p:txBody>
      </p:sp>
      <p:sp>
        <p:nvSpPr>
          <p:cNvPr id="53" name="矩形 52"/>
          <p:cNvSpPr/>
          <p:nvPr/>
        </p:nvSpPr>
        <p:spPr>
          <a:xfrm>
            <a:off x="2753935" y="1729224"/>
            <a:ext cx="1205345" cy="82296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Gender</a:t>
            </a:r>
            <a:endParaRPr lang="zh-TW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2753934" y="5333266"/>
            <a:ext cx="1205345" cy="82296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Hair</a:t>
            </a:r>
            <a:endParaRPr lang="zh-TW" altLang="en-US" dirty="0"/>
          </a:p>
        </p:txBody>
      </p:sp>
      <p:cxnSp>
        <p:nvCxnSpPr>
          <p:cNvPr id="56" name="直線單箭頭接點 55"/>
          <p:cNvCxnSpPr>
            <a:stCxn id="52" idx="3"/>
            <a:endCxn id="53" idx="1"/>
          </p:cNvCxnSpPr>
          <p:nvPr/>
        </p:nvCxnSpPr>
        <p:spPr>
          <a:xfrm flipV="1">
            <a:off x="1907081" y="2140704"/>
            <a:ext cx="846854" cy="165446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52" idx="3"/>
            <a:endCxn id="55" idx="1"/>
          </p:cNvCxnSpPr>
          <p:nvPr/>
        </p:nvCxnSpPr>
        <p:spPr>
          <a:xfrm>
            <a:off x="1907081" y="3795165"/>
            <a:ext cx="846853" cy="19495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53" idx="3"/>
            <a:endCxn id="34" idx="1"/>
          </p:cNvCxnSpPr>
          <p:nvPr/>
        </p:nvCxnSpPr>
        <p:spPr>
          <a:xfrm flipV="1">
            <a:off x="3959280" y="2027355"/>
            <a:ext cx="846852" cy="1133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3" idx="3"/>
            <a:endCxn id="36" idx="1"/>
          </p:cNvCxnSpPr>
          <p:nvPr/>
        </p:nvCxnSpPr>
        <p:spPr>
          <a:xfrm>
            <a:off x="3959280" y="2140704"/>
            <a:ext cx="846852" cy="11612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53" idx="3"/>
            <a:endCxn id="43" idx="1"/>
          </p:cNvCxnSpPr>
          <p:nvPr/>
        </p:nvCxnSpPr>
        <p:spPr>
          <a:xfrm>
            <a:off x="3959280" y="2140704"/>
            <a:ext cx="846852" cy="2435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53" idx="3"/>
            <a:endCxn id="49" idx="1"/>
          </p:cNvCxnSpPr>
          <p:nvPr/>
        </p:nvCxnSpPr>
        <p:spPr>
          <a:xfrm>
            <a:off x="3959280" y="2140704"/>
            <a:ext cx="846851" cy="37105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55" idx="3"/>
            <a:endCxn id="34" idx="1"/>
          </p:cNvCxnSpPr>
          <p:nvPr/>
        </p:nvCxnSpPr>
        <p:spPr>
          <a:xfrm flipV="1">
            <a:off x="3959279" y="2027355"/>
            <a:ext cx="846853" cy="371739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55" idx="3"/>
            <a:endCxn id="36" idx="1"/>
          </p:cNvCxnSpPr>
          <p:nvPr/>
        </p:nvCxnSpPr>
        <p:spPr>
          <a:xfrm flipV="1">
            <a:off x="3959279" y="3301973"/>
            <a:ext cx="846853" cy="24427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>
            <a:stCxn id="55" idx="3"/>
            <a:endCxn id="43" idx="1"/>
          </p:cNvCxnSpPr>
          <p:nvPr/>
        </p:nvCxnSpPr>
        <p:spPr>
          <a:xfrm flipV="1">
            <a:off x="3959279" y="4576591"/>
            <a:ext cx="846853" cy="11681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55" idx="3"/>
            <a:endCxn id="49" idx="1"/>
          </p:cNvCxnSpPr>
          <p:nvPr/>
        </p:nvCxnSpPr>
        <p:spPr>
          <a:xfrm>
            <a:off x="3959279" y="5744746"/>
            <a:ext cx="846852" cy="106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/>
          <p:cNvSpPr txBox="1"/>
          <p:nvPr/>
        </p:nvSpPr>
        <p:spPr>
          <a:xfrm>
            <a:off x="6226233" y="3117307"/>
            <a:ext cx="198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Little data still fine!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681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76739"/>
            <a:ext cx="7886700" cy="3683844"/>
          </a:xfrm>
        </p:spPr>
      </p:pic>
    </p:spTree>
    <p:extLst>
      <p:ext uri="{BB962C8B-B14F-4D97-AF65-F5344CB8AC3E}">
        <p14:creationId xmlns:p14="http://schemas.microsoft.com/office/powerpoint/2010/main" val="191303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Overfitting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1263" y="2085879"/>
            <a:ext cx="10266280" cy="3666528"/>
          </a:xfrm>
        </p:spPr>
      </p:pic>
      <p:sp>
        <p:nvSpPr>
          <p:cNvPr id="7" name="文字方塊 6"/>
          <p:cNvSpPr txBox="1"/>
          <p:nvPr/>
        </p:nvSpPr>
        <p:spPr>
          <a:xfrm>
            <a:off x="1039091" y="5752407"/>
            <a:ext cx="138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Under fitting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628014" y="5752407"/>
            <a:ext cx="119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Overfitting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032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Local Minimum Problem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flipH="1" flipV="1">
            <a:off x="1629295" y="2161310"/>
            <a:ext cx="16625" cy="360772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flipV="1">
            <a:off x="1415935" y="5461462"/>
            <a:ext cx="6032269" cy="193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手繪多邊形 5"/>
          <p:cNvSpPr/>
          <p:nvPr/>
        </p:nvSpPr>
        <p:spPr>
          <a:xfrm>
            <a:off x="1263535" y="2244436"/>
            <a:ext cx="6961565" cy="3054107"/>
          </a:xfrm>
          <a:custGeom>
            <a:avLst/>
            <a:gdLst>
              <a:gd name="connsiteX0" fmla="*/ 0 w 6961565"/>
              <a:gd name="connsiteY0" fmla="*/ 0 h 3054107"/>
              <a:gd name="connsiteX1" fmla="*/ 565265 w 6961565"/>
              <a:gd name="connsiteY1" fmla="*/ 1679171 h 3054107"/>
              <a:gd name="connsiteX2" fmla="*/ 1504603 w 6961565"/>
              <a:gd name="connsiteY2" fmla="*/ 1529542 h 3054107"/>
              <a:gd name="connsiteX3" fmla="*/ 2377440 w 6961565"/>
              <a:gd name="connsiteY3" fmla="*/ 2136371 h 3054107"/>
              <a:gd name="connsiteX4" fmla="*/ 2959330 w 6961565"/>
              <a:gd name="connsiteY4" fmla="*/ 2136371 h 3054107"/>
              <a:gd name="connsiteX5" fmla="*/ 3699163 w 6961565"/>
              <a:gd name="connsiteY5" fmla="*/ 3042459 h 3054107"/>
              <a:gd name="connsiteX6" fmla="*/ 4214552 w 6961565"/>
              <a:gd name="connsiteY6" fmla="*/ 2668386 h 3054107"/>
              <a:gd name="connsiteX7" fmla="*/ 4522123 w 6961565"/>
              <a:gd name="connsiteY7" fmla="*/ 2942706 h 3054107"/>
              <a:gd name="connsiteX8" fmla="*/ 6683432 w 6961565"/>
              <a:gd name="connsiteY8" fmla="*/ 2992582 h 3054107"/>
              <a:gd name="connsiteX9" fmla="*/ 6866312 w 6961565"/>
              <a:gd name="connsiteY9" fmla="*/ 3009208 h 30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61565" h="3054107">
                <a:moveTo>
                  <a:pt x="0" y="0"/>
                </a:moveTo>
                <a:cubicBezTo>
                  <a:pt x="157249" y="712123"/>
                  <a:pt x="314498" y="1424247"/>
                  <a:pt x="565265" y="1679171"/>
                </a:cubicBezTo>
                <a:cubicBezTo>
                  <a:pt x="816032" y="1934095"/>
                  <a:pt x="1202574" y="1453342"/>
                  <a:pt x="1504603" y="1529542"/>
                </a:cubicBezTo>
                <a:cubicBezTo>
                  <a:pt x="1806632" y="1605742"/>
                  <a:pt x="2134986" y="2035233"/>
                  <a:pt x="2377440" y="2136371"/>
                </a:cubicBezTo>
                <a:cubicBezTo>
                  <a:pt x="2619894" y="2237509"/>
                  <a:pt x="2739043" y="1985356"/>
                  <a:pt x="2959330" y="2136371"/>
                </a:cubicBezTo>
                <a:cubicBezTo>
                  <a:pt x="3179617" y="2287386"/>
                  <a:pt x="3489959" y="2953790"/>
                  <a:pt x="3699163" y="3042459"/>
                </a:cubicBezTo>
                <a:cubicBezTo>
                  <a:pt x="3908367" y="3131128"/>
                  <a:pt x="4077392" y="2685011"/>
                  <a:pt x="4214552" y="2668386"/>
                </a:cubicBezTo>
                <a:cubicBezTo>
                  <a:pt x="4351712" y="2651761"/>
                  <a:pt x="4110643" y="2888673"/>
                  <a:pt x="4522123" y="2942706"/>
                </a:cubicBezTo>
                <a:cubicBezTo>
                  <a:pt x="4933603" y="2996739"/>
                  <a:pt x="6292734" y="2981498"/>
                  <a:pt x="6683432" y="2992582"/>
                </a:cubicBezTo>
                <a:cubicBezTo>
                  <a:pt x="7074130" y="3003666"/>
                  <a:pt x="6970221" y="3006437"/>
                  <a:pt x="6866312" y="3009208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22362" y="3402157"/>
                <a:ext cx="1224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0" dirty="0" smtClean="0"/>
                  <a:t>Total loss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62" y="3402157"/>
                <a:ext cx="1224053" cy="369332"/>
              </a:xfrm>
              <a:prstGeom prst="rect">
                <a:avLst/>
              </a:prstGeom>
              <a:blipFill>
                <a:blip r:embed="rId2"/>
                <a:stretch>
                  <a:fillRect l="-3980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965163" y="5591659"/>
                <a:ext cx="164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163" y="5591659"/>
                <a:ext cx="164817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接點 23"/>
          <p:cNvCxnSpPr/>
          <p:nvPr/>
        </p:nvCxnSpPr>
        <p:spPr>
          <a:xfrm flipV="1">
            <a:off x="2990284" y="4447944"/>
            <a:ext cx="1503427" cy="7797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2813036" y="4504981"/>
            <a:ext cx="16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Local minimum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/>
              <p:cNvSpPr txBox="1"/>
              <p:nvPr/>
            </p:nvSpPr>
            <p:spPr>
              <a:xfrm>
                <a:off x="3302947" y="5697617"/>
                <a:ext cx="1143839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947" y="5697617"/>
                <a:ext cx="1143839" cy="5267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橢圓形圖說文字 2"/>
          <p:cNvSpPr/>
          <p:nvPr/>
        </p:nvSpPr>
        <p:spPr>
          <a:xfrm>
            <a:off x="3669293" y="3281332"/>
            <a:ext cx="1256044" cy="677912"/>
          </a:xfrm>
          <a:prstGeom prst="wedgeEllipseCallou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Can’t move.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588" y="3348312"/>
            <a:ext cx="513659" cy="5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5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44444E-6 L -3.61111E-6 0.00024 C 0.00868 -0.00138 0.00816 -0.00254 0.01528 -4.44444E-6 C 0.01754 0.0007 0.02188 0.00301 0.02188 0.00325 L 0.02848 0.0088 L 0.03177 0.01158 L 0.03837 0.02477 C 0.03907 0.02639 0.03941 0.02825 0.04063 0.02917 L 0.04393 0.03218 C 0.04462 0.03357 0.04514 0.03542 0.04601 0.03658 C 0.04809 0.03889 0.05261 0.04237 0.05261 0.0426 C 0.0533 0.04375 0.05382 0.04561 0.05486 0.04676 C 0.05695 0.04954 0.05868 0.05 0.06146 0.05116 C 0.07014 0.05903 0.05955 0.04862 0.06684 0.05857 C 0.06789 0.05973 0.0691 0.06042 0.07014 0.06135 C 0.07101 0.06297 0.07136 0.06459 0.0724 0.06575 C 0.07327 0.06667 0.07466 0.06667 0.0757 0.06713 C 0.07691 0.06806 0.07796 0.06922 0.079 0.07014 C 0.08056 0.07616 0.08004 0.07755 0.08664 0.08033 L 0.09323 0.08334 C 0.0941 0.08473 0.09445 0.08681 0.09549 0.08774 C 0.0974 0.08936 0.09983 0.08959 0.10209 0.09075 L 0.10539 0.09213 C 0.10643 0.0926 0.10747 0.09329 0.10868 0.09352 L 0.11754 0.09514 L 0.11754 0.09352 " pathEditMode="relative" rAng="0" ptsTypes="AAAAAAAAAAAAAAAAAAAAAAAA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8" y="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1" grpId="0"/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Choose Better Loss Function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84868" y="2023200"/>
            <a:ext cx="598516" cy="254880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634053" y="2023200"/>
            <a:ext cx="598516" cy="254880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584078" y="2031512"/>
            <a:ext cx="598516" cy="254880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25938" y="2023198"/>
            <a:ext cx="598516" cy="25488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橢圓 7"/>
              <p:cNvSpPr/>
              <p:nvPr/>
            </p:nvSpPr>
            <p:spPr>
              <a:xfrm>
                <a:off x="1272152" y="2128058"/>
                <a:ext cx="423948" cy="399011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橢圓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52" y="2128058"/>
                <a:ext cx="423948" cy="39901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橢圓 8"/>
              <p:cNvSpPr/>
              <p:nvPr/>
            </p:nvSpPr>
            <p:spPr>
              <a:xfrm>
                <a:off x="1272152" y="2725625"/>
                <a:ext cx="423948" cy="399011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橢圓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52" y="2725625"/>
                <a:ext cx="423948" cy="39901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/>
              <p:cNvSpPr/>
              <p:nvPr/>
            </p:nvSpPr>
            <p:spPr>
              <a:xfrm>
                <a:off x="1272152" y="3920759"/>
                <a:ext cx="423948" cy="399011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橢圓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52" y="3920759"/>
                <a:ext cx="423948" cy="399011"/>
              </a:xfrm>
              <a:prstGeom prst="ellipse">
                <a:avLst/>
              </a:prstGeom>
              <a:blipFill>
                <a:blip r:embed="rId4"/>
                <a:stretch>
                  <a:fillRect l="-20000" r="-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321719" y="3368328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2700554" y="2150738"/>
            <a:ext cx="423948" cy="3990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橢圓 12"/>
          <p:cNvSpPr/>
          <p:nvPr/>
        </p:nvSpPr>
        <p:spPr>
          <a:xfrm>
            <a:off x="2700554" y="2748305"/>
            <a:ext cx="423948" cy="3990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2700554" y="3943439"/>
            <a:ext cx="423948" cy="3990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750121" y="3391008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1783384" y="2310939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1779227" y="2916817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1787541" y="4111951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1823562" y="2350243"/>
            <a:ext cx="768925" cy="558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1777840" y="2929287"/>
            <a:ext cx="852056" cy="1190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1785463" y="2350243"/>
            <a:ext cx="852747" cy="5728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1819406" y="2350242"/>
            <a:ext cx="809106" cy="1755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1812168" y="2350241"/>
            <a:ext cx="760926" cy="1593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1838802" y="2985948"/>
            <a:ext cx="770314" cy="1148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3222868" y="2315095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3218711" y="2920973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3227025" y="4116107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3263046" y="2354399"/>
            <a:ext cx="768925" cy="558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3217324" y="2933443"/>
            <a:ext cx="852056" cy="1190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3224947" y="2354399"/>
            <a:ext cx="852747" cy="5728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3258890" y="2354398"/>
            <a:ext cx="809106" cy="1755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>
            <a:off x="3251652" y="2354397"/>
            <a:ext cx="760926" cy="1593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3278286" y="2990104"/>
            <a:ext cx="770314" cy="1148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4094317" y="29859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cxnSp>
        <p:nvCxnSpPr>
          <p:cNvPr id="35" name="直線單箭頭接點 34"/>
          <p:cNvCxnSpPr/>
          <p:nvPr/>
        </p:nvCxnSpPr>
        <p:spPr>
          <a:xfrm flipV="1">
            <a:off x="5183973" y="2310939"/>
            <a:ext cx="34399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5203446" y="2908506"/>
            <a:ext cx="3245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5215914" y="4105716"/>
            <a:ext cx="31205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橢圓 37"/>
              <p:cNvSpPr/>
              <p:nvPr/>
            </p:nvSpPr>
            <p:spPr>
              <a:xfrm>
                <a:off x="5695031" y="2128059"/>
                <a:ext cx="423948" cy="399011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橢圓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031" y="2128059"/>
                <a:ext cx="423948" cy="39901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橢圓 38"/>
              <p:cNvSpPr/>
              <p:nvPr/>
            </p:nvSpPr>
            <p:spPr>
              <a:xfrm>
                <a:off x="5695031" y="2725626"/>
                <a:ext cx="423948" cy="399011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橢圓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031" y="2725626"/>
                <a:ext cx="423948" cy="39901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橢圓 39"/>
              <p:cNvSpPr/>
              <p:nvPr/>
            </p:nvSpPr>
            <p:spPr>
              <a:xfrm>
                <a:off x="5695031" y="3920760"/>
                <a:ext cx="423948" cy="399011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橢圓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031" y="3920760"/>
                <a:ext cx="423948" cy="39901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40"/>
          <p:cNvSpPr txBox="1"/>
          <p:nvPr/>
        </p:nvSpPr>
        <p:spPr>
          <a:xfrm>
            <a:off x="5744598" y="3368329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7209363" y="2023198"/>
            <a:ext cx="598516" cy="254880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7357778" y="2777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7357778" y="39731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7357778" y="21655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7350124" y="3395163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cxnSp>
        <p:nvCxnSpPr>
          <p:cNvPr id="47" name="直線單箭頭接點 46"/>
          <p:cNvCxnSpPr/>
          <p:nvPr/>
        </p:nvCxnSpPr>
        <p:spPr>
          <a:xfrm>
            <a:off x="6342836" y="3118637"/>
            <a:ext cx="748145" cy="1199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6451670" y="3227979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loss 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494071" y="464210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output</a:t>
            </a:r>
            <a:endParaRPr lang="zh-TW" altLang="en-US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136307" y="4636715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target</a:t>
            </a:r>
            <a:endParaRPr lang="zh-TW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2035535" y="5223012"/>
            <a:ext cx="1753986" cy="34687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Square Error</a:t>
            </a:r>
            <a:endParaRPr lang="zh-TW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5289513" y="5223012"/>
            <a:ext cx="1753986" cy="34687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Cross Entropy</a:t>
            </a:r>
            <a:endParaRPr lang="zh-TW" altLang="en-US" dirty="0"/>
          </a:p>
        </p:txBody>
      </p:sp>
      <p:sp>
        <p:nvSpPr>
          <p:cNvPr id="59" name="手繪多邊形 58"/>
          <p:cNvSpPr/>
          <p:nvPr/>
        </p:nvSpPr>
        <p:spPr>
          <a:xfrm>
            <a:off x="6667799" y="3560290"/>
            <a:ext cx="142196" cy="1369157"/>
          </a:xfrm>
          <a:custGeom>
            <a:avLst/>
            <a:gdLst>
              <a:gd name="connsiteX0" fmla="*/ 88065 w 90327"/>
              <a:gd name="connsiteY0" fmla="*/ 0 h 1831639"/>
              <a:gd name="connsiteX1" fmla="*/ 79752 w 90327"/>
              <a:gd name="connsiteY1" fmla="*/ 1521229 h 1831639"/>
              <a:gd name="connsiteX2" fmla="*/ 4937 w 90327"/>
              <a:gd name="connsiteY2" fmla="*/ 1795549 h 1831639"/>
              <a:gd name="connsiteX3" fmla="*/ 13250 w 90327"/>
              <a:gd name="connsiteY3" fmla="*/ 1820487 h 183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327" h="1831639">
                <a:moveTo>
                  <a:pt x="88065" y="0"/>
                </a:moveTo>
                <a:cubicBezTo>
                  <a:pt x="90836" y="610985"/>
                  <a:pt x="93607" y="1221971"/>
                  <a:pt x="79752" y="1521229"/>
                </a:cubicBezTo>
                <a:cubicBezTo>
                  <a:pt x="65897" y="1820487"/>
                  <a:pt x="4937" y="1795549"/>
                  <a:pt x="4937" y="1795549"/>
                </a:cubicBezTo>
                <a:cubicBezTo>
                  <a:pt x="-6147" y="1845425"/>
                  <a:pt x="3551" y="1832956"/>
                  <a:pt x="13250" y="1820487"/>
                </a:cubicBezTo>
              </a:path>
            </a:pathLst>
          </a:cu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圓角矩形 59"/>
          <p:cNvSpPr/>
          <p:nvPr/>
        </p:nvSpPr>
        <p:spPr>
          <a:xfrm>
            <a:off x="1552551" y="5015194"/>
            <a:ext cx="6028405" cy="155939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4365412" y="521178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1960179" y="5600292"/>
                <a:ext cx="1904698" cy="875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179" y="5600292"/>
                <a:ext cx="1904698" cy="8753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5138801" y="5612760"/>
                <a:ext cx="1904698" cy="875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801" y="5612760"/>
                <a:ext cx="1904698" cy="8753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35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5" y="342304"/>
            <a:ext cx="7892104" cy="6035647"/>
          </a:xfrm>
        </p:spPr>
      </p:pic>
      <p:sp>
        <p:nvSpPr>
          <p:cNvPr id="5" name="矩形 4"/>
          <p:cNvSpPr/>
          <p:nvPr/>
        </p:nvSpPr>
        <p:spPr>
          <a:xfrm>
            <a:off x="7330742" y="4461085"/>
            <a:ext cx="1753986" cy="34687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Square Error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23976" y="1408018"/>
            <a:ext cx="1753986" cy="34687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Cross Entropy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66008" y="3175462"/>
            <a:ext cx="10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Total Loss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139" y="1754894"/>
            <a:ext cx="513659" cy="513659"/>
          </a:xfrm>
          <a:prstGeom prst="rect">
            <a:avLst/>
          </a:prstGeom>
        </p:spPr>
      </p:pic>
      <p:sp>
        <p:nvSpPr>
          <p:cNvPr id="9" name="橢圓形圖說文字 8"/>
          <p:cNvSpPr/>
          <p:nvPr/>
        </p:nvSpPr>
        <p:spPr>
          <a:xfrm>
            <a:off x="3184196" y="894359"/>
            <a:ext cx="2201720" cy="677912"/>
          </a:xfrm>
          <a:prstGeom prst="wedgeEllipseCallou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ゆっくりしていってね！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426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023 L 0.00087 -0.00023 C 0.00226 0.00347 0.00382 0.0074 0.00521 0.01134 C 0.00573 0.01273 0.00573 0.01435 0.00625 0.01574 C 0.00695 0.01736 0.00799 0.01852 0.00851 0.02014 C 0.00903 0.02152 0.00903 0.02315 0.00955 0.02453 C 0.01094 0.02754 0.01407 0.03333 0.01407 0.03333 L 0.01945 0.05532 L 0.02066 0.05972 C 0.02101 0.06111 0.02136 0.0625 0.0217 0.06412 C 0.02205 0.06597 0.0224 0.06805 0.02275 0.0699 C 0.02344 0.07291 0.02448 0.07569 0.025 0.0787 L 0.02726 0.09328 C 0.02761 0.09583 0.02778 0.09838 0.0283 0.10069 L 0.02934 0.10509 C 0.03004 0.11736 0.03038 0.12824 0.0316 0.14027 C 0.03195 0.14282 0.03229 0.14514 0.03282 0.14768 C 0.03229 0.19444 0.03229 0.24143 0.0316 0.28819 C 0.0316 0.29074 0.03004 0.29583 0.02934 0.29838 C 0.029 0.30046 0.02882 0.30231 0.0283 0.3044 C 0.02795 0.30578 0.02761 0.30717 0.02726 0.30879 C 0.02622 0.31365 0.0257 0.3169 0.025 0.32199 L 0.02396 0.34838 L 0.03056 0.33796 L 0.0283 0.34236 L 0.03056 0.33217 " pathEditMode="relative" ptsTypes="AAAAAAAAAAAAAAAAAAAAAAAAAA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Batch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 smtClean="0"/>
                  <a:t>Batch: update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with all training </a:t>
                </a:r>
                <a:r>
                  <a:rPr lang="en-US" altLang="zh-TW" dirty="0" smtClean="0"/>
                  <a:t>data (per epoch).</a:t>
                </a:r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Mini-batch: update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with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dirty="0" smtClean="0"/>
                  <a:t>(batch-size) </a:t>
                </a:r>
                <a:r>
                  <a:rPr lang="en-US" altLang="zh-TW" dirty="0"/>
                  <a:t>training data</a:t>
                </a:r>
                <a:r>
                  <a:rPr lang="en-US" altLang="zh-TW" dirty="0" smtClean="0"/>
                  <a:t>.</a:t>
                </a:r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Stochastic: </a:t>
                </a:r>
                <a:r>
                  <a:rPr lang="en-US" altLang="zh-TW" dirty="0"/>
                  <a:t>update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with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zh-TW" dirty="0"/>
                  <a:t>training </a:t>
                </a:r>
                <a:r>
                  <a:rPr lang="en-US" altLang="zh-TW" dirty="0" smtClean="0"/>
                  <a:t>data, can do online learning.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00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211" y="687798"/>
            <a:ext cx="5145577" cy="5583498"/>
          </a:xfrm>
        </p:spPr>
      </p:pic>
      <p:sp>
        <p:nvSpPr>
          <p:cNvPr id="5" name="橢圓 4"/>
          <p:cNvSpPr/>
          <p:nvPr/>
        </p:nvSpPr>
        <p:spPr>
          <a:xfrm>
            <a:off x="6816436" y="5461463"/>
            <a:ext cx="141316" cy="1330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6629400" y="5577843"/>
            <a:ext cx="141316" cy="1330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02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56 -0.00301 -0.0033 -0.00555 -0.00469 -0.00856 C -0.00521 -0.00972 -0.00504 -0.01111 -0.00556 -0.01226 C -0.0066 -0.01412 -0.00799 -0.01551 -0.0092 -0.01713 L -0.01563 -0.02546 C -0.01615 -0.02639 -0.01667 -0.02731 -0.01736 -0.02801 L -0.02014 -0.03032 C -0.02031 -0.03171 -0.02031 -0.0331 -0.02101 -0.03402 C -0.0217 -0.03495 -0.02292 -0.03449 -0.02379 -0.03518 C -0.03004 -0.04027 -0.02049 -0.03541 -0.0283 -0.03889 C -0.03264 -0.04467 -0.03021 -0.04305 -0.03472 -0.0449 C -0.03524 -0.04629 -0.03698 -0.05023 -0.0382 -0.05092 C -0.03993 -0.05208 -0.04375 -0.05347 -0.04375 -0.05347 C -0.04722 -0.0581 -0.04358 -0.05393 -0.04827 -0.05717 C -0.04931 -0.05764 -0.05018 -0.05856 -0.05104 -0.05949 C -0.05174 -0.06018 -0.05209 -0.06134 -0.05278 -0.06203 C -0.05365 -0.0625 -0.05469 -0.0625 -0.05556 -0.06319 C -0.0566 -0.06389 -0.05729 -0.06481 -0.05834 -0.06551 C -0.0599 -0.06527 -0.0658 -0.06504 -0.06823 -0.06319 C -0.07014 -0.0618 -0.0717 -0.05949 -0.07379 -0.05833 C -0.075 -0.0574 -0.07622 -0.05671 -0.07743 -0.05578 C -0.08524 -0.04953 -0.08004 -0.05231 -0.08559 -0.04976 C -0.08646 -0.04907 -0.08733 -0.04814 -0.08837 -0.04745 C -0.08906 -0.04676 -0.09028 -0.04699 -0.09097 -0.04606 C -0.09774 -0.04004 -0.08993 -0.04421 -0.09653 -0.04143 C -0.09948 -0.04166 -0.1033 -0.03981 -0.10556 -0.04259 C -0.10573 -0.04282 -0.10452 -0.05393 -0.10382 -0.05578 C -0.1033 -0.05694 -0.10261 -0.0574 -0.10191 -0.05833 C -0.10156 -0.05995 -0.1007 -0.06504 -0.10018 -0.06666 C -0.09965 -0.06805 -0.09879 -0.06898 -0.09827 -0.07037 C -0.09497 -0.08032 -0.09844 -0.07523 -0.09462 -0.08009 C -0.09393 -0.08426 -0.09254 -0.08912 -0.09462 -0.09351 C -0.09514 -0.09444 -0.09636 -0.09236 -0.0974 -0.09213 C -0.10313 -0.09143 -0.10886 -0.09143 -0.11459 -0.09097 C -0.12552 -0.09143 -0.13646 -0.09143 -0.1474 -0.09213 C -0.14861 -0.09236 -0.14983 -0.09305 -0.15104 -0.09351 C -0.15295 -0.09421 -0.15643 -0.09583 -0.15643 -0.09583 C -0.15712 -0.09676 -0.15781 -0.09722 -0.15834 -0.09838 C -0.15972 -0.10139 -0.15938 -0.10347 -0.15834 -0.10671 C -0.15781 -0.1081 -0.15712 -0.10926 -0.15643 -0.11041 C -0.15417 -0.11389 -0.1507 -0.11713 -0.14827 -0.12014 C -0.14705 -0.12152 -0.14584 -0.12338 -0.14462 -0.125 L -0.14202 -0.12847 C -0.14115 -0.13148 -0.14132 -0.13287 -0.13924 -0.13472 C -0.13837 -0.13541 -0.13733 -0.13541 -0.13646 -0.13588 C -0.13524 -0.13819 -0.13438 -0.14097 -0.13281 -0.14305 L -0.12743 -0.15046 C -0.12709 -0.15162 -0.12709 -0.15301 -0.12656 -0.15393 C -0.12552 -0.15578 -0.12292 -0.15879 -0.12292 -0.15879 C -0.12257 -0.16018 -0.1224 -0.16134 -0.12188 -0.1625 C -0.12153 -0.16342 -0.12049 -0.16389 -0.12014 -0.16504 C -0.11927 -0.16713 -0.11823 -0.17222 -0.11823 -0.17222 C -0.11858 -0.17338 -0.1184 -0.175 -0.11927 -0.17592 C -0.12084 -0.17731 -0.12465 -0.17824 -0.12465 -0.17824 C -0.12552 -0.17939 -0.12656 -0.18055 -0.12743 -0.18194 C -0.12813 -0.18333 -0.1283 -0.18541 -0.12917 -0.1868 C -0.12986 -0.18796 -0.13108 -0.18819 -0.13195 -0.18912 C -0.13351 -0.19097 -0.1349 -0.19328 -0.13646 -0.19514 C -0.13733 -0.19652 -0.1382 -0.19791 -0.13924 -0.19884 C -0.14011 -0.19976 -0.14115 -0.20023 -0.14202 -0.20139 C -0.15018 -0.21111 -0.1441 -0.20648 -0.15104 -0.21111 C -0.16215 -0.22592 -0.14792 -0.20787 -0.15834 -0.21828 C -0.16389 -0.22384 -0.16007 -0.22176 -0.16476 -0.22801 C -0.1658 -0.22939 -0.16719 -0.23009 -0.16823 -0.23171 C -0.16945 -0.2331 -0.16997 -0.23495 -0.17101 -0.23634 C -0.17188 -0.2375 -0.17292 -0.23796 -0.17379 -0.23889 C -0.17622 -0.24143 -0.17535 -0.24143 -0.17743 -0.2449 C -0.17795 -0.24583 -0.17865 -0.24652 -0.17917 -0.24745 C -0.18299 -0.25393 -0.18229 -0.25254 -0.18368 -0.25833 C -0.18281 -0.25902 -0.18212 -0.26018 -0.18108 -0.26064 C -0.17691 -0.26296 -0.1783 -0.26064 -0.17465 -0.26319 C -0.17309 -0.26412 -0.1717 -0.26551 -0.17014 -0.26666 C -0.16563 -0.26597 -0.16406 -0.26597 -0.16007 -0.26435 C -0.15834 -0.26365 -0.15643 -0.26273 -0.15469 -0.2618 C -0.15382 -0.26157 -0.15278 -0.26111 -0.15191 -0.26064 C -0.14983 -0.25949 -0.14774 -0.25787 -0.14566 -0.25694 C -0.14375 -0.25625 -0.14202 -0.25625 -0.14011 -0.25578 C -0.13889 -0.25509 -0.13768 -0.25416 -0.13646 -0.25347 C -0.13524 -0.25277 -0.13386 -0.25301 -0.13281 -0.25231 C -0.13177 -0.25139 -0.13108 -0.24953 -0.13004 -0.24861 C -0.12865 -0.24722 -0.12709 -0.24606 -0.12552 -0.2449 C -0.11059 -0.23495 -0.12031 -0.24236 -0.10382 -0.23287 C -0.10278 -0.23217 -0.10209 -0.23101 -0.10104 -0.23032 C -0.09844 -0.22893 -0.09549 -0.22824 -0.09288 -0.22685 C -0.07518 -0.21643 -0.09184 -0.22592 -0.08472 -0.21944 C -0.08108 -0.2162 -0.0816 -0.21782 -0.0783 -0.21574 C -0.06893 -0.21041 -0.0816 -0.21643 -0.06927 -0.21111 C -0.06684 -0.21134 -0.06441 -0.21203 -0.06198 -0.21226 C -0.05712 -0.21273 -0.05122 -0.20949 -0.0474 -0.21342 C -0.04688 -0.21389 -0.04809 -0.23125 -0.05018 -0.23402 C -0.05452 -0.24004 -0.05139 -0.23495 -0.05469 -0.24259 C -0.05521 -0.24375 -0.0559 -0.2449 -0.05643 -0.24606 C -0.05695 -0.24722 -0.05695 -0.24861 -0.05729 -0.24976 C -0.06389 -0.26527 -0.05816 -0.2493 -0.06459 -0.26319 C -0.0658 -0.26551 -0.06632 -0.26805 -0.06736 -0.27037 C -0.06788 -0.27129 -0.06858 -0.27199 -0.06927 -0.27291 C -0.07049 -0.27476 -0.0717 -0.27685 -0.07274 -0.27893 C -0.07604 -0.28449 -0.07344 -0.28055 -0.07639 -0.28726 C -0.07761 -0.28981 -0.07899 -0.29213 -0.08004 -0.29467 C -0.0842 -0.30439 -0.07483 -0.28958 -0.08472 -0.30555 C -0.09097 -0.31574 -0.08785 -0.30671 -0.09184 -0.31898 C -0.09236 -0.32014 -0.09375 -0.32245 -0.09288 -0.32245 C -0.08438 -0.32338 -0.07587 -0.32176 -0.06736 -0.32129 L -0.05643 -0.32014 C -0.05104 -0.31944 -0.04774 -0.31921 -0.04288 -0.31759 C -0.04184 -0.31736 -0.04097 -0.31689 -0.04011 -0.31643 C -0.03941 -0.31574 -0.03906 -0.31458 -0.0382 -0.31412 C -0.03733 -0.31319 -0.03264 -0.3118 -0.03195 -0.31157 C -0.03038 -0.31203 -0.02899 -0.31273 -0.02743 -0.31273 C -0.01736 -0.31273 -0.02136 -0.30856 -0.01736 -0.31412 L -0.02101 -0.32847 L -0.02274 -0.33588 C -0.02309 -0.33796 -0.02448 -0.34004 -0.02379 -0.34189 C -0.02327 -0.34305 -0.02188 -0.3412 -0.02101 -0.34074 C -0.02014 -0.33958 -0.01893 -0.33842 -0.01823 -0.33703 C -0.01528 -0.33125 -0.02066 -0.33426 -0.01372 -0.32847 C -0.01268 -0.32777 -0.01129 -0.32754 -0.01007 -0.32731 C -0.00521 -0.32615 0.00052 -0.32569 0.00538 -0.325 C 0.00451 -0.32523 0.00347 -0.32546 0.0026 -0.32615 C 0.00087 -0.32777 -0.00191 -0.33217 -0.00191 -0.33217 C -0.00382 -0.33726 -0.00434 -0.33842 -0.00556 -0.34421 C -0.0059 -0.34583 -0.00729 -0.34791 -0.00643 -0.34907 C -0.00573 -0.35023 -0.00452 -0.34791 -0.00365 -0.34676 C -0.00087 -0.34259 0.0026 -0.33865 0.00451 -0.33333 C 0.00573 -0.33009 0.00625 -0.32639 0.00816 -0.32361 C 0.01041 -0.3206 0.01944 -0.31504 0.01632 -0.31643 L 0.01354 -0.31759 C 0.01302 -0.31851 0.01215 -0.31921 0.0118 -0.32014 C 0.01024 -0.32338 0.01163 -0.32453 0.00903 -0.32731 C 0.00833 -0.32824 0.00712 -0.32824 0.00625 -0.32847 C 0.00573 -0.32939 0.00521 -0.33055 0.00451 -0.33101 C 0.00226 -0.33217 0.00104 -0.33217 -0.00104 -0.33217 L -0.00191 -0.33333 " pathEditMode="relative" ptsTypes="AAA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4 -0.00973 L 0.01424 -0.00949 C 0.01267 -0.01273 0.01128 -0.01551 0.00972 -0.01829 C 0.0092 -0.01922 0.00833 -0.01968 0.00781 -0.02084 C 0.00729 -0.02176 0.00746 -0.02315 0.00694 -0.02431 C 0.00642 -0.0257 0.0059 -0.02686 0.00521 -0.02801 C 0.00399 -0.02986 0.00156 -0.03287 0.00156 -0.03264 C -0.00104 -0.04306 0.0026 -0.03056 -0.00122 -0.03889 C -0.00174 -0.04005 -0.00139 -0.04167 -0.00208 -0.0426 C -0.00278 -0.04352 -0.00399 -0.04329 -0.00486 -0.04375 C -0.0059 -0.04445 -0.00677 -0.04514 -0.00764 -0.0463 C -0.00886 -0.04769 -0.00972 -0.04977 -0.01129 -0.05093 C -0.01215 -0.05186 -0.01302 -0.05255 -0.01389 -0.05348 C -0.01458 -0.05417 -0.01493 -0.05533 -0.0158 -0.05579 C -0.01754 -0.05695 -0.01945 -0.05741 -0.02118 -0.05834 L -0.03212 -0.0632 C -0.03212 -0.06297 -0.0375 -0.06551 -0.0375 -0.06528 C -0.03854 -0.06644 -0.03941 -0.06713 -0.04028 -0.06806 C -0.04097 -0.06875 -0.04132 -0.06991 -0.04219 -0.07037 C -0.04288 -0.07107 -0.04392 -0.0713 -0.04479 -0.07153 C -0.04514 -0.07292 -0.04531 -0.07408 -0.04583 -0.07523 C -0.04705 -0.07801 -0.04809 -0.07801 -0.05035 -0.07894 C -0.05122 -0.08056 -0.05243 -0.0838 -0.05399 -0.08496 C -0.05469 -0.08565 -0.05573 -0.08588 -0.0566 -0.08611 C -0.05729 -0.08704 -0.05781 -0.08797 -0.05851 -0.08866 C -0.06024 -0.09028 -0.06233 -0.09144 -0.06389 -0.09352 C -0.06458 -0.09422 -0.06493 -0.09537 -0.0658 -0.09584 C -0.06754 -0.09676 -0.06945 -0.09653 -0.07118 -0.09699 C -0.07309 -0.09769 -0.07483 -0.09861 -0.07674 -0.09954 L -0.07934 -0.1007 C -0.08351 -0.10625 -0.07865 -0.10047 -0.08403 -0.1044 C -0.08594 -0.10579 -0.08785 -0.10718 -0.08941 -0.10926 C -0.08993 -0.10996 -0.09045 -0.11111 -0.09115 -0.11158 C -0.09288 -0.11273 -0.0967 -0.11412 -0.0967 -0.11389 C -0.09722 -0.11482 -0.09774 -0.11598 -0.09844 -0.11644 C -0.10017 -0.1176 -0.10243 -0.11736 -0.10399 -0.11898 C -0.11233 -0.12639 -0.10208 -0.1169 -0.10851 -0.12385 C -0.11424 -0.12986 -0.10868 -0.12269 -0.11302 -0.12848 C -0.11337 -0.12986 -0.11337 -0.13125 -0.11389 -0.13218 C -0.11458 -0.13334 -0.1158 -0.1338 -0.11667 -0.13473 C -0.11736 -0.13542 -0.11788 -0.13611 -0.11858 -0.13704 C -0.1191 -0.1382 -0.11962 -0.13959 -0.12031 -0.14074 C -0.125 -0.14699 -0.12118 -0.13959 -0.12483 -0.14561 C -0.12552 -0.14676 -0.12604 -0.14815 -0.12674 -0.14908 C -0.12778 -0.15093 -0.12934 -0.15209 -0.13038 -0.15394 C -0.1309 -0.15533 -0.13142 -0.15648 -0.13212 -0.15764 C -0.13333 -0.15949 -0.13455 -0.16088 -0.13576 -0.1625 L -0.14115 -0.16968 C -0.14184 -0.17061 -0.14254 -0.1713 -0.14306 -0.17223 C -0.14358 -0.17338 -0.1441 -0.17477 -0.14479 -0.17593 C -0.14566 -0.17686 -0.1467 -0.17755 -0.14757 -0.17824 C -0.14931 -0.18542 -0.14705 -0.17894 -0.15122 -0.18426 C -0.15191 -0.18542 -0.15243 -0.18681 -0.15313 -0.18797 C -0.15365 -0.18889 -0.15434 -0.18959 -0.15486 -0.19028 C -0.15556 -0.19144 -0.1559 -0.19283 -0.1566 -0.19398 C -0.15781 -0.19584 -0.15938 -0.19699 -0.16024 -0.19885 C -0.16094 -0.2 -0.16146 -0.20139 -0.16215 -0.20255 C -0.1632 -0.20417 -0.1658 -0.20741 -0.1658 -0.20718 C -0.17257 -0.19838 -0.16198 -0.21158 -0.17031 -0.20371 C -0.17778 -0.19653 -0.17049 -0.20047 -0.17674 -0.19769 C -0.18108 -0.1919 -0.17865 -0.19352 -0.18299 -0.19167 L -0.18663 -0.18681 C -0.18733 -0.18588 -0.18785 -0.18496 -0.18854 -0.18426 C -0.18941 -0.18357 -0.19045 -0.18287 -0.19115 -0.18195 C -0.19479 -0.17801 -0.19097 -0.18033 -0.19583 -0.17824 C -0.1974 -0.17593 -0.19809 -0.175 -0.20035 -0.17338 C -0.20122 -0.17292 -0.20208 -0.17269 -0.20313 -0.17223 C -0.20764 -0.16598 -0.20174 -0.17338 -0.20764 -0.16852 C -0.20833 -0.16806 -0.20868 -0.16667 -0.20938 -0.16621 C -0.21111 -0.16505 -0.21302 -0.16459 -0.21493 -0.16366 L -0.21754 -0.1625 C -0.21754 -0.16227 -0.22136 -0.15672 -0.22205 -0.1588 C -0.22326 -0.16204 -0.21823 -0.16343 -0.21754 -0.16366 L -0.21389 -0.16852 C -0.21337 -0.16945 -0.21302 -0.17061 -0.21215 -0.17107 L -0.2066 -0.17338 C -0.20451 -0.17639 -0.20313 -0.17894 -0.20035 -0.18079 C -0.19948 -0.18125 -0.19844 -0.18148 -0.19757 -0.18195 C -0.19323 -0.18773 -0.19879 -0.18056 -0.19306 -0.18681 C -0.19236 -0.1875 -0.19201 -0.18866 -0.19115 -0.18912 C -0.19045 -0.18982 -0.18941 -0.19005 -0.18854 -0.19028 C -0.18351 -0.19699 -0.18646 -0.19445 -0.17934 -0.19769 L -0.17934 -0.19746 C -0.17847 -0.19838 -0.17761 -0.19908 -0.17674 -0.2 C -0.17604 -0.2007 -0.17552 -0.20186 -0.17483 -0.20255 C -0.17396 -0.20324 -0.17309 -0.20324 -0.17205 -0.20371 C -0.16858 -0.21088 -0.1724 -0.20463 -0.16754 -0.20857 C -0.16129 -0.21343 -0.17083 -0.2088 -0.16302 -0.21227 C -0.15938 -0.21945 -0.16337 -0.2132 -0.15851 -0.21713 C -0.15781 -0.2176 -0.15747 -0.21875 -0.1566 -0.21945 C -0.1559 -0.22014 -0.15486 -0.22014 -0.15399 -0.22061 C -0.15295 -0.2213 -0.15226 -0.22246 -0.15122 -0.22315 C -0.15035 -0.22361 -0.14931 -0.22385 -0.14844 -0.22431 C -0.14757 -0.225 -0.1467 -0.22616 -0.14583 -0.22662 C -0.14497 -0.22732 -0.14392 -0.22755 -0.14306 -0.22801 C -0.14184 -0.22871 -0.14063 -0.22986 -0.13941 -0.23033 C -0.13802 -0.23102 -0.13629 -0.23102 -0.1349 -0.23148 C -0.13386 -0.23195 -0.13299 -0.23241 -0.13212 -0.23287 C -0.1309 -0.23334 -0.12969 -0.23357 -0.12847 -0.23403 C -0.12309 -0.23565 -0.12292 -0.23542 -0.11667 -0.23635 C -0.11424 -0.23727 -0.11181 -0.23773 -0.10938 -0.23889 L -0.10399 -0.24121 C -0.1033 -0.24213 -0.10295 -0.24329 -0.10208 -0.24375 C -0.10035 -0.24491 -0.0967 -0.24607 -0.0967 -0.24584 C -0.09063 -0.25417 -0.10191 -0.23982 -0.08941 -0.25093 C -0.08854 -0.25186 -0.0875 -0.25255 -0.08663 -0.25348 C -0.08594 -0.25417 -0.08559 -0.25533 -0.0849 -0.25579 C -0.08403 -0.25648 -0.08299 -0.25648 -0.08212 -0.25695 C -0.08021 -0.25834 -0.07847 -0.26019 -0.07674 -0.26181 C -0.0757 -0.26273 -0.075 -0.26389 -0.07396 -0.26436 L -0.07118 -0.26551 C -0.07066 -0.26621 -0.07014 -0.26736 -0.06945 -0.26783 C -0.06858 -0.26852 -0.06736 -0.26829 -0.06667 -0.26922 C -0.0658 -0.27014 -0.0658 -0.27176 -0.06493 -0.27269 C -0.06406 -0.27361 -0.06302 -0.27338 -0.06215 -0.27408 C -0.06024 -0.27547 -0.05851 -0.27732 -0.0566 -0.27894 C -0.05573 -0.27963 -0.05469 -0.28033 -0.05399 -0.28125 C -0.0533 -0.28195 -0.05295 -0.28311 -0.05208 -0.28357 C -0.05035 -0.28473 -0.0467 -0.28611 -0.0467 -0.28588 C -0.04601 -0.28889 -0.04601 -0.29051 -0.04392 -0.29213 C -0.04306 -0.29283 -0.04219 -0.29306 -0.04115 -0.29329 C -0.03715 -0.29885 -0.04201 -0.29306 -0.03663 -0.29699 C -0.03472 -0.29838 -0.03333 -0.30116 -0.03125 -0.30186 C -0.02865 -0.30255 -0.0257 -0.30324 -0.02309 -0.30417 C -0.02309 -0.30394 -0.01615 -0.30741 -0.01493 -0.30787 C -0.01389 -0.30834 -0.01285 -0.30834 -0.01215 -0.30903 C -0.01129 -0.30996 -0.01042 -0.31088 -0.00938 -0.31158 C -0.00816 -0.3125 -0.00417 -0.31366 -0.00313 -0.31389 C 0.00382 -0.32315 -0.00417 -0.31366 0.00243 -0.31875 C 0.00312 -0.31945 0.00347 -0.32061 0.00417 -0.3213 C 0.00503 -0.32199 0.00608 -0.32176 0.00694 -0.32246 C 0.01406 -0.32709 0.00555 -0.32292 0.0125 -0.32616 C 0.0191 -0.33496 0.00868 -0.32176 0.01701 -0.32963 C 0.0184 -0.33102 0.01892 -0.3338 0.02066 -0.33449 C 0.02396 -0.33611 0.02569 -0.33635 0.02882 -0.34051 C 0.02934 -0.34144 0.02986 -0.34236 0.03055 -0.34306 C 0.03142 -0.34375 0.03246 -0.34375 0.03333 -0.34422 C 0.03698 -0.34676 0.03507 -0.34607 0.03785 -0.34908 C 0.04045 -0.35186 0.04045 -0.35139 0.0434 -0.35278 C 0.04496 -0.3551 0.05 -0.36019 0.04427 -0.35648 C 0.04323 -0.35579 0.04236 -0.35486 0.04149 -0.35394 C 0.0408 -0.35324 0.04045 -0.35209 0.03976 -0.35162 C 0.03802 -0.35047 0.03611 -0.35 0.0342 -0.34908 L 0.02326 -0.34422 L 0.01788 -0.3419 L 0.0151 -0.34051 L 0.00417 -0.32732 L 0.00417 -0.32963 L 0.01875 -0.3419 " pathEditMode="relative" rAng="0" ptsTypes="AAAAAAAAAAAAAAAAAAAAAAAAAAAAAAAAAAAAAAAAAAAAAAAAAAAAAAAAAAAAAAAAAAAAAAAAAAAAAAAAAAAAAAAAAAAAAAAAAAAAAAAAAAAAAAAAAAAAAAAAAAAAAAAAAAAAAAAAAAAAAA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08" y="-1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7" y="1055717"/>
            <a:ext cx="8811898" cy="4857785"/>
          </a:xfrm>
        </p:spPr>
      </p:pic>
    </p:spTree>
    <p:extLst>
      <p:ext uri="{BB962C8B-B14F-4D97-AF65-F5344CB8AC3E}">
        <p14:creationId xmlns:p14="http://schemas.microsoft.com/office/powerpoint/2010/main" val="2738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56706" y="460084"/>
            <a:ext cx="7543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lackadder ITC" panose="04020505051007020D02" pitchFamily="82" charset="0"/>
              </a:rPr>
              <a:t>f </a:t>
            </a:r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(                                             ) = “Seal”</a:t>
            </a:r>
            <a:endParaRPr lang="zh-TW" alt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lackadder ITC" panose="04020505051007020D02" pitchFamily="82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31" y="247031"/>
            <a:ext cx="1033478" cy="99290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81" y="1648290"/>
            <a:ext cx="1053828" cy="105382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56706" y="1931501"/>
            <a:ext cx="7543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lackadder ITC" panose="04020505051007020D02" pitchFamily="82" charset="0"/>
              </a:rPr>
              <a:t>f  </a:t>
            </a:r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(                                             ) = “How are you”</a:t>
            </a:r>
            <a:endParaRPr lang="zh-TW" alt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lackadder ITC" panose="04020505051007020D02" pitchFamily="82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6706" y="3173257"/>
            <a:ext cx="7543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lackadder ITC" panose="04020505051007020D02" pitchFamily="82" charset="0"/>
              </a:rPr>
              <a:t>f  </a:t>
            </a:r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(                                             ) =</a:t>
            </a:r>
            <a:endParaRPr lang="zh-TW" alt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lackadder ITC" panose="04020505051007020D02" pitchFamily="82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73" y="3050884"/>
            <a:ext cx="921636" cy="91493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84" y="3050884"/>
            <a:ext cx="1637579" cy="111653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56706" y="5088535"/>
            <a:ext cx="7543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lackadder ITC" panose="04020505051007020D02" pitchFamily="82" charset="0"/>
              </a:rPr>
              <a:t>f  </a:t>
            </a:r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(                                             ) =</a:t>
            </a:r>
            <a:endParaRPr lang="zh-TW" alt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lackadder ITC" panose="04020505051007020D02" pitchFamily="82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481" y="4878332"/>
            <a:ext cx="2257719" cy="1269967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377" y="4858231"/>
            <a:ext cx="2329186" cy="13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6" grpId="0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Rate Problem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136" y="1825625"/>
            <a:ext cx="5795727" cy="4351338"/>
          </a:xfrm>
        </p:spPr>
      </p:pic>
    </p:spTree>
    <p:extLst>
      <p:ext uri="{BB962C8B-B14F-4D97-AF65-F5344CB8AC3E}">
        <p14:creationId xmlns:p14="http://schemas.microsoft.com/office/powerpoint/2010/main" val="360071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Adaptive Learning Rate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90" y="1546168"/>
            <a:ext cx="6775025" cy="4516683"/>
          </a:xfrm>
        </p:spPr>
      </p:pic>
    </p:spTree>
    <p:extLst>
      <p:ext uri="{BB962C8B-B14F-4D97-AF65-F5344CB8AC3E}">
        <p14:creationId xmlns:p14="http://schemas.microsoft.com/office/powerpoint/2010/main" val="311654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Adagrad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Smaller derivatives, larger learning rate and vice versa.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053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Momentum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flipH="1" flipV="1">
            <a:off x="1629295" y="2161310"/>
            <a:ext cx="16625" cy="360772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flipV="1">
            <a:off x="1415935" y="5461462"/>
            <a:ext cx="6032269" cy="193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手繪多邊形 5"/>
          <p:cNvSpPr/>
          <p:nvPr/>
        </p:nvSpPr>
        <p:spPr>
          <a:xfrm>
            <a:off x="1263535" y="2244436"/>
            <a:ext cx="6961565" cy="3054107"/>
          </a:xfrm>
          <a:custGeom>
            <a:avLst/>
            <a:gdLst>
              <a:gd name="connsiteX0" fmla="*/ 0 w 6961565"/>
              <a:gd name="connsiteY0" fmla="*/ 0 h 3054107"/>
              <a:gd name="connsiteX1" fmla="*/ 565265 w 6961565"/>
              <a:gd name="connsiteY1" fmla="*/ 1679171 h 3054107"/>
              <a:gd name="connsiteX2" fmla="*/ 1504603 w 6961565"/>
              <a:gd name="connsiteY2" fmla="*/ 1529542 h 3054107"/>
              <a:gd name="connsiteX3" fmla="*/ 2377440 w 6961565"/>
              <a:gd name="connsiteY3" fmla="*/ 2136371 h 3054107"/>
              <a:gd name="connsiteX4" fmla="*/ 2959330 w 6961565"/>
              <a:gd name="connsiteY4" fmla="*/ 2136371 h 3054107"/>
              <a:gd name="connsiteX5" fmla="*/ 3699163 w 6961565"/>
              <a:gd name="connsiteY5" fmla="*/ 3042459 h 3054107"/>
              <a:gd name="connsiteX6" fmla="*/ 4214552 w 6961565"/>
              <a:gd name="connsiteY6" fmla="*/ 2668386 h 3054107"/>
              <a:gd name="connsiteX7" fmla="*/ 4522123 w 6961565"/>
              <a:gd name="connsiteY7" fmla="*/ 2942706 h 3054107"/>
              <a:gd name="connsiteX8" fmla="*/ 6683432 w 6961565"/>
              <a:gd name="connsiteY8" fmla="*/ 2992582 h 3054107"/>
              <a:gd name="connsiteX9" fmla="*/ 6866312 w 6961565"/>
              <a:gd name="connsiteY9" fmla="*/ 3009208 h 30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61565" h="3054107">
                <a:moveTo>
                  <a:pt x="0" y="0"/>
                </a:moveTo>
                <a:cubicBezTo>
                  <a:pt x="157249" y="712123"/>
                  <a:pt x="314498" y="1424247"/>
                  <a:pt x="565265" y="1679171"/>
                </a:cubicBezTo>
                <a:cubicBezTo>
                  <a:pt x="816032" y="1934095"/>
                  <a:pt x="1202574" y="1453342"/>
                  <a:pt x="1504603" y="1529542"/>
                </a:cubicBezTo>
                <a:cubicBezTo>
                  <a:pt x="1806632" y="1605742"/>
                  <a:pt x="2134986" y="2035233"/>
                  <a:pt x="2377440" y="2136371"/>
                </a:cubicBezTo>
                <a:cubicBezTo>
                  <a:pt x="2619894" y="2237509"/>
                  <a:pt x="2739043" y="1985356"/>
                  <a:pt x="2959330" y="2136371"/>
                </a:cubicBezTo>
                <a:cubicBezTo>
                  <a:pt x="3179617" y="2287386"/>
                  <a:pt x="3489959" y="2953790"/>
                  <a:pt x="3699163" y="3042459"/>
                </a:cubicBezTo>
                <a:cubicBezTo>
                  <a:pt x="3908367" y="3131128"/>
                  <a:pt x="4077392" y="2685011"/>
                  <a:pt x="4214552" y="2668386"/>
                </a:cubicBezTo>
                <a:cubicBezTo>
                  <a:pt x="4351712" y="2651761"/>
                  <a:pt x="4110643" y="2888673"/>
                  <a:pt x="4522123" y="2942706"/>
                </a:cubicBezTo>
                <a:cubicBezTo>
                  <a:pt x="4933603" y="2996739"/>
                  <a:pt x="6292734" y="2981498"/>
                  <a:pt x="6683432" y="2992582"/>
                </a:cubicBezTo>
                <a:cubicBezTo>
                  <a:pt x="7074130" y="3003666"/>
                  <a:pt x="6970221" y="3006437"/>
                  <a:pt x="6866312" y="3009208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22362" y="3402157"/>
                <a:ext cx="1224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0" dirty="0" smtClean="0"/>
                  <a:t>Total loss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62" y="3402157"/>
                <a:ext cx="1224053" cy="369332"/>
              </a:xfrm>
              <a:prstGeom prst="rect">
                <a:avLst/>
              </a:prstGeom>
              <a:blipFill>
                <a:blip r:embed="rId2"/>
                <a:stretch>
                  <a:fillRect l="-3980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965163" y="5591659"/>
                <a:ext cx="1648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163" y="5591659"/>
                <a:ext cx="164817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橢圓 8"/>
          <p:cNvSpPr/>
          <p:nvPr/>
        </p:nvSpPr>
        <p:spPr>
          <a:xfrm>
            <a:off x="2616435" y="3695430"/>
            <a:ext cx="141316" cy="1521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49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556 L 0.00017 -0.00532 C 0.00313 -0.00532 0.00625 -0.00556 0.0092 -0.0044 C 0.01007 -0.00417 0.01024 -0.00255 0.01094 -0.00208 C 0.01181 -0.00139 0.01285 -0.00116 0.01372 -0.00093 C 0.0184 0.00532 0.01233 -0.00185 0.01823 0.00278 C 0.01892 0.00347 0.01927 0.00463 0.02014 0.00532 C 0.02083 0.00579 0.02188 0.00579 0.02274 0.00648 C 0.02378 0.00718 0.02465 0.00787 0.02552 0.0088 C 0.02622 0.00949 0.02656 0.01065 0.02743 0.01134 C 0.02813 0.01204 0.02917 0.01204 0.03003 0.0125 L 0.03368 0.01736 C 0.03576 0.02014 0.03472 0.01968 0.03646 0.01968 L 0.07188 0.05741 L 0.10365 0.09005 L 0.13368 0.09259 L 0.1401 0.08773 L 0.14913 0.08287 L 0.15556 0.08171 L 0.17448 0.09259 L 0.19635 0.13495 L 0.22448 0.18704 L 0.24097 0.21389 L 0.25 0.22106 L 0.26267 0.22106 L 0.27535 0.20764 L 0.28733 0.18843 L 0.27361 0.21019 L 0.26094 0.22361 L 0.23368 0.2125 L 0.22639 0.19444 L 0.24184 0.21389 L 0.25278 0.21991 L 0.26267 0.21736 L 0.27274 0.21134 L 0.26545 0.21991 L 0.25816 0.22361 L 0.25451 0.22361 " pathEditMode="relative" rAng="0" ptsTypes="AAAAAAAAAAAAAAAA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58" y="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Vanishing Gradient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Get worse accuracy when go deeper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125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Vanishing Gradient Problem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2730" y="2305832"/>
            <a:ext cx="598516" cy="254880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151915" y="2305832"/>
            <a:ext cx="598516" cy="254880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橢圓 5"/>
              <p:cNvSpPr/>
              <p:nvPr/>
            </p:nvSpPr>
            <p:spPr>
              <a:xfrm>
                <a:off x="790014" y="2410690"/>
                <a:ext cx="423948" cy="399011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橢圓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14" y="2410690"/>
                <a:ext cx="423948" cy="39901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/>
              <p:cNvSpPr/>
              <p:nvPr/>
            </p:nvSpPr>
            <p:spPr>
              <a:xfrm>
                <a:off x="790014" y="3008257"/>
                <a:ext cx="423948" cy="399011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橢圓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14" y="3008257"/>
                <a:ext cx="423948" cy="39901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橢圓 7"/>
              <p:cNvSpPr/>
              <p:nvPr/>
            </p:nvSpPr>
            <p:spPr>
              <a:xfrm>
                <a:off x="790014" y="4203391"/>
                <a:ext cx="423948" cy="399011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橢圓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14" y="4203391"/>
                <a:ext cx="423948" cy="399011"/>
              </a:xfrm>
              <a:prstGeom prst="ellipse">
                <a:avLst/>
              </a:prstGeom>
              <a:blipFill>
                <a:blip r:embed="rId4"/>
                <a:stretch>
                  <a:fillRect l="-20000" r="-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839581" y="3650960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2218416" y="2433370"/>
            <a:ext cx="423948" cy="3990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2218416" y="3030937"/>
            <a:ext cx="423948" cy="3990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2218416" y="4226071"/>
            <a:ext cx="423948" cy="3990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267983" y="3673640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1301246" y="2593571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1297089" y="3199449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1305403" y="4394583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1341424" y="2632875"/>
            <a:ext cx="768925" cy="558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1295702" y="3211919"/>
            <a:ext cx="852056" cy="1190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1303325" y="2632875"/>
            <a:ext cx="852747" cy="5728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1337268" y="2632874"/>
            <a:ext cx="809106" cy="1755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1330030" y="2632873"/>
            <a:ext cx="760926" cy="1593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1356664" y="3268580"/>
            <a:ext cx="770314" cy="1148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2740730" y="2597727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2736573" y="3203605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2744887" y="4398739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2780908" y="2637031"/>
            <a:ext cx="768925" cy="558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2735186" y="3216075"/>
            <a:ext cx="852056" cy="1190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2742809" y="2637031"/>
            <a:ext cx="852747" cy="5728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2776752" y="2637030"/>
            <a:ext cx="809106" cy="1755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2769514" y="2637029"/>
            <a:ext cx="760926" cy="1593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2796148" y="3272736"/>
            <a:ext cx="770314" cy="1148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3612179" y="326858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cxnSp>
        <p:nvCxnSpPr>
          <p:cNvPr id="35" name="直線接點 34"/>
          <p:cNvCxnSpPr/>
          <p:nvPr/>
        </p:nvCxnSpPr>
        <p:spPr>
          <a:xfrm flipH="1" flipV="1">
            <a:off x="7091425" y="3008257"/>
            <a:ext cx="6953" cy="1486454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H="1" flipV="1">
            <a:off x="7888778" y="2832381"/>
            <a:ext cx="16627" cy="1662329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2" name="內容版面配置區 41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91" y="2662453"/>
            <a:ext cx="4396467" cy="2022375"/>
          </a:xfrm>
        </p:spPr>
      </p:pic>
      <p:cxnSp>
        <p:nvCxnSpPr>
          <p:cNvPr id="49" name="直線接點 48"/>
          <p:cNvCxnSpPr/>
          <p:nvPr/>
        </p:nvCxnSpPr>
        <p:spPr>
          <a:xfrm>
            <a:off x="6504524" y="2965742"/>
            <a:ext cx="586901" cy="0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6504524" y="2832381"/>
            <a:ext cx="1384254" cy="0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6932814" y="4718079"/>
            <a:ext cx="124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Large input</a:t>
            </a:r>
            <a:endParaRPr lang="zh-TW" altLang="en-US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5141718" y="267538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Small output</a:t>
            </a:r>
            <a:endParaRPr lang="zh-TW" altLang="en-US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617545" y="5412884"/>
            <a:ext cx="702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Large input small output make gradient smaller and smaller in deep layer.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230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ReLU</a:t>
            </a:r>
            <a:r>
              <a:rPr lang="en-US" altLang="zh-TW" dirty="0"/>
              <a:t> </a:t>
            </a:r>
            <a:r>
              <a:rPr lang="en-US" altLang="zh-TW" dirty="0" smtClean="0"/>
              <a:t>(Rectified Linear Unit)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84" y="1825625"/>
            <a:ext cx="7678831" cy="4351338"/>
          </a:xfrm>
        </p:spPr>
      </p:pic>
    </p:spTree>
    <p:extLst>
      <p:ext uri="{BB962C8B-B14F-4D97-AF65-F5344CB8AC3E}">
        <p14:creationId xmlns:p14="http://schemas.microsoft.com/office/powerpoint/2010/main" val="119504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Residual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5" y="2171385"/>
            <a:ext cx="5429250" cy="3133725"/>
          </a:xfrm>
        </p:spPr>
      </p:pic>
    </p:spTree>
    <p:extLst>
      <p:ext uri="{BB962C8B-B14F-4D97-AF65-F5344CB8AC3E}">
        <p14:creationId xmlns:p14="http://schemas.microsoft.com/office/powerpoint/2010/main" val="242237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Dropout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65771" y="2380647"/>
            <a:ext cx="598516" cy="254880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614956" y="2380647"/>
            <a:ext cx="598516" cy="254880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253055" y="2485505"/>
            <a:ext cx="423948" cy="3990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2253055" y="3083072"/>
            <a:ext cx="423948" cy="3990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2253055" y="4278206"/>
            <a:ext cx="423948" cy="3990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2302622" y="3725775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3681457" y="2508185"/>
            <a:ext cx="423948" cy="3990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強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3681457" y="3105752"/>
            <a:ext cx="423948" cy="3990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3681457" y="4300886"/>
            <a:ext cx="423948" cy="3990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強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731024" y="3748455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2764287" y="2668386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2760130" y="3274264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2768444" y="4469398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2804465" y="2707690"/>
            <a:ext cx="768925" cy="558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2758743" y="3286734"/>
            <a:ext cx="852056" cy="1190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766366" y="2707690"/>
            <a:ext cx="852747" cy="5728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2800309" y="2707689"/>
            <a:ext cx="809106" cy="1755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2793071" y="2707688"/>
            <a:ext cx="760926" cy="1593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2819705" y="3343395"/>
            <a:ext cx="770314" cy="1148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4203771" y="2672542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4199614" y="3278420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4207928" y="4473554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243949" y="2711846"/>
            <a:ext cx="768925" cy="558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4198227" y="3290890"/>
            <a:ext cx="852056" cy="1190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4205850" y="2711846"/>
            <a:ext cx="852747" cy="5728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4239793" y="2711845"/>
            <a:ext cx="809106" cy="1755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4232555" y="2711844"/>
            <a:ext cx="760926" cy="1593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259189" y="3347551"/>
            <a:ext cx="770314" cy="1148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5090760" y="2380646"/>
            <a:ext cx="598516" cy="254880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5157261" y="2508184"/>
            <a:ext cx="423948" cy="39901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/>
          <p:cNvSpPr/>
          <p:nvPr/>
        </p:nvSpPr>
        <p:spPr>
          <a:xfrm>
            <a:off x="5157261" y="3105751"/>
            <a:ext cx="423948" cy="3990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/>
          <p:cNvSpPr/>
          <p:nvPr/>
        </p:nvSpPr>
        <p:spPr>
          <a:xfrm>
            <a:off x="5157261" y="4300885"/>
            <a:ext cx="423948" cy="39901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5206828" y="3748454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5721439" y="2649861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5717282" y="3255739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5725596" y="4450873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5761617" y="2689165"/>
            <a:ext cx="768925" cy="558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5715895" y="3268209"/>
            <a:ext cx="852056" cy="1190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5723518" y="2689165"/>
            <a:ext cx="852747" cy="5728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5757461" y="2689164"/>
            <a:ext cx="809106" cy="1755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5750223" y="2689163"/>
            <a:ext cx="760926" cy="1593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V="1">
            <a:off x="5776857" y="3324870"/>
            <a:ext cx="770314" cy="1148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雲朵形圖說文字 45"/>
          <p:cNvSpPr/>
          <p:nvPr/>
        </p:nvSpPr>
        <p:spPr>
          <a:xfrm>
            <a:off x="4993481" y="1479667"/>
            <a:ext cx="2044931" cy="892668"/>
          </a:xfrm>
          <a:prstGeom prst="cloudCallou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我有老爸我超強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7" name="雲朵形圖說文字 46"/>
          <p:cNvSpPr/>
          <p:nvPr/>
        </p:nvSpPr>
        <p:spPr>
          <a:xfrm>
            <a:off x="5092144" y="3452878"/>
            <a:ext cx="2044931" cy="892668"/>
          </a:xfrm>
          <a:prstGeom prst="cloudCallou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我有老爸我超強</a:t>
            </a:r>
          </a:p>
        </p:txBody>
      </p:sp>
    </p:spTree>
    <p:extLst>
      <p:ext uri="{BB962C8B-B14F-4D97-AF65-F5344CB8AC3E}">
        <p14:creationId xmlns:p14="http://schemas.microsoft.com/office/powerpoint/2010/main" val="10469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線單箭頭接點 22"/>
          <p:cNvCxnSpPr/>
          <p:nvPr/>
        </p:nvCxnSpPr>
        <p:spPr>
          <a:xfrm flipV="1">
            <a:off x="4203771" y="2672542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4207928" y="4473554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243949" y="2711846"/>
            <a:ext cx="768925" cy="558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4239793" y="2711845"/>
            <a:ext cx="809106" cy="1755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4232555" y="2711844"/>
            <a:ext cx="760926" cy="1593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259189" y="3347551"/>
            <a:ext cx="770314" cy="1148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Dropout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65771" y="2380647"/>
            <a:ext cx="598516" cy="254880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614956" y="2380647"/>
            <a:ext cx="598516" cy="254880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253055" y="2485505"/>
            <a:ext cx="423948" cy="3990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2253055" y="3083072"/>
            <a:ext cx="423948" cy="3990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2253055" y="4278206"/>
            <a:ext cx="423948" cy="3990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2302622" y="3725775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3681457" y="2508185"/>
            <a:ext cx="423948" cy="3990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強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3681457" y="3105752"/>
            <a:ext cx="423948" cy="3990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3681457" y="4300886"/>
            <a:ext cx="423948" cy="3990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強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731024" y="3748455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2764287" y="2668386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2760130" y="3274264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2768444" y="4469398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2804465" y="2707690"/>
            <a:ext cx="768925" cy="558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2758743" y="3286734"/>
            <a:ext cx="852056" cy="1190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766366" y="2707690"/>
            <a:ext cx="852747" cy="5728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2800309" y="2707689"/>
            <a:ext cx="809106" cy="1755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2793071" y="2707688"/>
            <a:ext cx="760926" cy="1593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2819705" y="3343395"/>
            <a:ext cx="770314" cy="1148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4199614" y="3278420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4198227" y="3290890"/>
            <a:ext cx="852056" cy="1190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4205850" y="2711846"/>
            <a:ext cx="852747" cy="5728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5090760" y="2380646"/>
            <a:ext cx="598516" cy="254880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5157261" y="2508184"/>
            <a:ext cx="423948" cy="39901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/>
          <p:cNvSpPr/>
          <p:nvPr/>
        </p:nvSpPr>
        <p:spPr>
          <a:xfrm>
            <a:off x="5157261" y="3105751"/>
            <a:ext cx="423948" cy="3990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/>
          <p:cNvSpPr/>
          <p:nvPr/>
        </p:nvSpPr>
        <p:spPr>
          <a:xfrm>
            <a:off x="5157261" y="4300885"/>
            <a:ext cx="423948" cy="39901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5206828" y="3748454"/>
            <a:ext cx="461665" cy="3087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5721439" y="2649861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5717282" y="3255739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5725596" y="4450873"/>
            <a:ext cx="850669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5761617" y="2689165"/>
            <a:ext cx="768925" cy="558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5715895" y="3268209"/>
            <a:ext cx="852056" cy="1190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5723518" y="2689165"/>
            <a:ext cx="852747" cy="5728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5757461" y="2689164"/>
            <a:ext cx="809106" cy="1755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5750223" y="2689163"/>
            <a:ext cx="760926" cy="1593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V="1">
            <a:off x="5776857" y="3324870"/>
            <a:ext cx="770314" cy="1148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乘號 2"/>
          <p:cNvSpPr/>
          <p:nvPr/>
        </p:nvSpPr>
        <p:spPr>
          <a:xfrm>
            <a:off x="3599711" y="2409909"/>
            <a:ext cx="577732" cy="62024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乘號 47"/>
          <p:cNvSpPr/>
          <p:nvPr/>
        </p:nvSpPr>
        <p:spPr>
          <a:xfrm>
            <a:off x="3610797" y="4211417"/>
            <a:ext cx="577732" cy="62024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雲朵形圖說文字 48"/>
          <p:cNvSpPr/>
          <p:nvPr/>
        </p:nvSpPr>
        <p:spPr>
          <a:xfrm>
            <a:off x="5369235" y="1866066"/>
            <a:ext cx="967034" cy="563661"/>
          </a:xfrm>
          <a:prstGeom prst="cloudCallou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</a:rPr>
              <a:t>驚</a:t>
            </a:r>
            <a:r>
              <a:rPr lang="en-US" altLang="zh-TW" sz="3200" dirty="0" smtClean="0">
                <a:solidFill>
                  <a:schemeClr val="tx1"/>
                </a:solidFill>
              </a:rPr>
              <a:t>!</a:t>
            </a:r>
            <a:endParaRPr lang="zh-TW" altLang="en-US" sz="3200" dirty="0">
              <a:solidFill>
                <a:schemeClr val="tx1"/>
              </a:solidFill>
            </a:endParaRPr>
          </a:p>
        </p:txBody>
      </p:sp>
      <p:sp>
        <p:nvSpPr>
          <p:cNvPr id="50" name="雲朵形圖說文字 49"/>
          <p:cNvSpPr/>
          <p:nvPr/>
        </p:nvSpPr>
        <p:spPr>
          <a:xfrm>
            <a:off x="5369235" y="3752968"/>
            <a:ext cx="967034" cy="563661"/>
          </a:xfrm>
          <a:prstGeom prst="cloudCallou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</a:rPr>
              <a:t>驚</a:t>
            </a:r>
            <a:r>
              <a:rPr lang="en-US" altLang="zh-TW" sz="3200" dirty="0" smtClean="0">
                <a:solidFill>
                  <a:schemeClr val="tx1"/>
                </a:solidFill>
              </a:rPr>
              <a:t>!</a:t>
            </a:r>
            <a:endParaRPr lang="zh-TW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58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" grpId="0" animBg="1"/>
      <p:bldP spid="48" grpId="0" animBg="1"/>
      <p:bldP spid="49" grpId="0" animBg="1"/>
      <p:bldP spid="49" grpId="1" animBg="1"/>
      <p:bldP spid="50" grpId="0" animBg="1"/>
      <p:bldP spid="5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圖: 磁碟 3"/>
          <p:cNvSpPr/>
          <p:nvPr/>
        </p:nvSpPr>
        <p:spPr>
          <a:xfrm>
            <a:off x="465512" y="122093"/>
            <a:ext cx="2186248" cy="280970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806335" y="1133337"/>
            <a:ext cx="507076" cy="44888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latin typeface="Blackadder ITC" panose="04020505051007020D02" pitchFamily="82" charset="0"/>
              </a:rPr>
              <a:t>f</a:t>
            </a:r>
            <a:endParaRPr lang="zh-TW" altLang="en-US" sz="2400" b="1" dirty="0">
              <a:latin typeface="Blackadder ITC" panose="04020505051007020D02" pitchFamily="82" charset="0"/>
            </a:endParaRPr>
          </a:p>
        </p:txBody>
      </p:sp>
      <p:sp>
        <p:nvSpPr>
          <p:cNvPr id="7" name="圓角矩形 6"/>
          <p:cNvSpPr/>
          <p:nvPr/>
        </p:nvSpPr>
        <p:spPr>
          <a:xfrm rot="19762860">
            <a:off x="1400694" y="1687786"/>
            <a:ext cx="507076" cy="4488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latin typeface="Blackadder ITC" panose="04020505051007020D02" pitchFamily="82" charset="0"/>
              </a:rPr>
              <a:t>f</a:t>
            </a:r>
            <a:endParaRPr lang="zh-TW" altLang="en-US" sz="2400" b="1" dirty="0">
              <a:latin typeface="Blackadder ITC" panose="04020505051007020D02" pitchFamily="82" charset="0"/>
            </a:endParaRPr>
          </a:p>
        </p:txBody>
      </p:sp>
      <p:sp>
        <p:nvSpPr>
          <p:cNvPr id="8" name="圓角矩形 7"/>
          <p:cNvSpPr/>
          <p:nvPr/>
        </p:nvSpPr>
        <p:spPr>
          <a:xfrm rot="20985772">
            <a:off x="640083" y="2017791"/>
            <a:ext cx="507076" cy="44888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latin typeface="Blackadder ITC" panose="04020505051007020D02" pitchFamily="82" charset="0"/>
              </a:rPr>
              <a:t>f</a:t>
            </a:r>
            <a:endParaRPr lang="zh-TW" altLang="en-US" sz="2400" b="1" dirty="0">
              <a:latin typeface="Blackadder ITC" panose="04020505051007020D02" pitchFamily="82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890457" y="2260407"/>
            <a:ext cx="507076" cy="44888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latin typeface="Blackadder ITC" panose="04020505051007020D02" pitchFamily="82" charset="0"/>
              </a:rPr>
              <a:t>f</a:t>
            </a:r>
            <a:endParaRPr lang="zh-TW" altLang="en-US" sz="2400" b="1" dirty="0">
              <a:latin typeface="Blackadder ITC" panose="04020505051007020D02" pitchFamily="82" charset="0"/>
            </a:endParaRPr>
          </a:p>
        </p:txBody>
      </p:sp>
      <p:sp>
        <p:nvSpPr>
          <p:cNvPr id="10" name="圓角矩形 9"/>
          <p:cNvSpPr/>
          <p:nvPr/>
        </p:nvSpPr>
        <p:spPr>
          <a:xfrm rot="2132300">
            <a:off x="1890457" y="1350477"/>
            <a:ext cx="507076" cy="44888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latin typeface="Blackadder ITC" panose="04020505051007020D02" pitchFamily="82" charset="0"/>
              </a:rPr>
              <a:t>f</a:t>
            </a:r>
            <a:endParaRPr lang="zh-TW" altLang="en-US" sz="2400" b="1" dirty="0">
              <a:latin typeface="Blackadder ITC" panose="04020505051007020D02" pitchFamily="82" charset="0"/>
            </a:endParaRPr>
          </a:p>
        </p:txBody>
      </p:sp>
      <p:sp>
        <p:nvSpPr>
          <p:cNvPr id="12" name="圓角矩形 11"/>
          <p:cNvSpPr/>
          <p:nvPr/>
        </p:nvSpPr>
        <p:spPr>
          <a:xfrm rot="19572740">
            <a:off x="1348356" y="487703"/>
            <a:ext cx="507076" cy="44888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latin typeface="Blackadder ITC" panose="04020505051007020D02" pitchFamily="82" charset="0"/>
              </a:rPr>
              <a:t>f</a:t>
            </a:r>
            <a:endParaRPr lang="zh-TW" altLang="en-US" sz="2400" b="1" dirty="0">
              <a:latin typeface="Blackadder ITC" panose="04020505051007020D02" pitchFamily="82" charset="0"/>
            </a:endParaRPr>
          </a:p>
        </p:txBody>
      </p:sp>
      <p:sp>
        <p:nvSpPr>
          <p:cNvPr id="13" name="流程圖: 磁碟 12"/>
          <p:cNvSpPr/>
          <p:nvPr/>
        </p:nvSpPr>
        <p:spPr>
          <a:xfrm>
            <a:off x="465512" y="3427264"/>
            <a:ext cx="2186248" cy="280970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397977" y="3005212"/>
            <a:ext cx="2407834" cy="32360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Hypothesis Set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H</a:t>
            </a:r>
            <a:endParaRPr lang="zh-TW" altLang="en-US" sz="2400" b="1" dirty="0"/>
          </a:p>
        </p:txBody>
      </p:sp>
      <p:sp>
        <p:nvSpPr>
          <p:cNvPr id="15" name="圓角矩形 14"/>
          <p:cNvSpPr/>
          <p:nvPr/>
        </p:nvSpPr>
        <p:spPr>
          <a:xfrm>
            <a:off x="854393" y="6400289"/>
            <a:ext cx="1431561" cy="32360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Dataset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300" y="4511984"/>
            <a:ext cx="622714" cy="59826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928">
            <a:off x="687426" y="4545816"/>
            <a:ext cx="822960" cy="46291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2721">
            <a:off x="1549392" y="5443737"/>
            <a:ext cx="799609" cy="59770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8943">
            <a:off x="752288" y="5260182"/>
            <a:ext cx="563862" cy="751815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4197927" y="1065278"/>
            <a:ext cx="147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(                )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671407" y="1078529"/>
            <a:ext cx="145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= “</a:t>
            </a:r>
            <a:r>
              <a:rPr lang="zh-TW" altLang="en-US" sz="2400" dirty="0" smtClean="0"/>
              <a:t>海豹</a:t>
            </a:r>
            <a:r>
              <a:rPr lang="en-US" altLang="zh-TW" sz="2400" dirty="0" smtClean="0"/>
              <a:t>”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197927" y="2003682"/>
            <a:ext cx="147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(                )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671407" y="2003682"/>
            <a:ext cx="145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= “</a:t>
            </a:r>
            <a:r>
              <a:rPr lang="zh-TW" altLang="en-US" sz="2400" dirty="0" smtClean="0"/>
              <a:t>炸蝦</a:t>
            </a:r>
            <a:r>
              <a:rPr lang="en-US" altLang="zh-TW" sz="2400" dirty="0" smtClean="0"/>
              <a:t>”</a:t>
            </a:r>
            <a:endParaRPr lang="zh-TW" altLang="en-US" sz="2400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300" y="4504412"/>
            <a:ext cx="622714" cy="598267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17" y="4529929"/>
            <a:ext cx="1184102" cy="1137616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14" y="4529929"/>
            <a:ext cx="1521893" cy="1137616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02" y="3996685"/>
            <a:ext cx="1253147" cy="1670860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4638502" y="57578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海豹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957962" y="57578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/>
              <a:t>安哥拉兔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7666093" y="57578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皮卡丘</a:t>
            </a:r>
            <a:endParaRPr lang="zh-TW" altLang="en-US" dirty="0"/>
          </a:p>
        </p:txBody>
      </p:sp>
      <p:sp>
        <p:nvSpPr>
          <p:cNvPr id="37" name="爆炸 2 36"/>
          <p:cNvSpPr/>
          <p:nvPr/>
        </p:nvSpPr>
        <p:spPr>
          <a:xfrm>
            <a:off x="5614877" y="2663271"/>
            <a:ext cx="2651760" cy="1321553"/>
          </a:xfrm>
          <a:prstGeom prst="irregularSeal2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圓角矩形 34"/>
          <p:cNvSpPr/>
          <p:nvPr/>
        </p:nvSpPr>
        <p:spPr>
          <a:xfrm>
            <a:off x="6971026" y="3079627"/>
            <a:ext cx="507076" cy="44888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latin typeface="Blackadder ITC" panose="04020505051007020D02" pitchFamily="82" charset="0"/>
              </a:rPr>
              <a:t>f</a:t>
            </a:r>
            <a:endParaRPr lang="zh-TW" altLang="en-US" sz="2400" b="1" dirty="0">
              <a:latin typeface="Blackadder ITC" panose="04020505051007020D02" pitchFamily="82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070973" y="3128306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Winner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563155" y="204984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7562538" y="117311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2982595" y="122093"/>
            <a:ext cx="192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Image Recognition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109081" y="122093"/>
            <a:ext cx="2557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Blackadder ITC" panose="04020505051007020D02" pitchFamily="82" charset="0"/>
              </a:rPr>
              <a:t>f</a:t>
            </a:r>
            <a:r>
              <a:rPr lang="en-US" altLang="zh-TW" dirty="0" smtClean="0"/>
              <a:t>  (             ) = “</a:t>
            </a:r>
            <a:r>
              <a:rPr lang="zh-TW" altLang="en-US" dirty="0" smtClean="0"/>
              <a:t>海豹</a:t>
            </a:r>
            <a:r>
              <a:rPr lang="en-US" altLang="zh-TW" dirty="0" smtClean="0"/>
              <a:t>”</a:t>
            </a:r>
            <a:endParaRPr lang="zh-TW" altLang="en-US" dirty="0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765" y="139802"/>
            <a:ext cx="460497" cy="442418"/>
          </a:xfrm>
          <a:prstGeom prst="rect">
            <a:avLst/>
          </a:prstGeom>
        </p:spPr>
      </p:pic>
      <p:sp>
        <p:nvSpPr>
          <p:cNvPr id="46" name="圓角矩形 45"/>
          <p:cNvSpPr/>
          <p:nvPr/>
        </p:nvSpPr>
        <p:spPr>
          <a:xfrm>
            <a:off x="4344510" y="6238488"/>
            <a:ext cx="2422050" cy="323602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Training Dataset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3618738" y="5757863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Label</a:t>
            </a:r>
            <a:endParaRPr lang="zh-TW" altLang="en-US" dirty="0"/>
          </a:p>
        </p:txBody>
      </p:sp>
      <p:sp>
        <p:nvSpPr>
          <p:cNvPr id="2" name="橢圓 1"/>
          <p:cNvSpPr/>
          <p:nvPr/>
        </p:nvSpPr>
        <p:spPr>
          <a:xfrm>
            <a:off x="3462685" y="3223554"/>
            <a:ext cx="2083134" cy="667871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Algorithm A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63813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33333E-6 L 0.32153 -0.008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76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0.31753 -0.5099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68" y="-2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0.20382 -0.0363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9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0.31753 -0.374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68" y="-1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20" grpId="0"/>
      <p:bldP spid="21" grpId="0"/>
      <p:bldP spid="22" grpId="0"/>
      <p:bldP spid="23" grpId="0"/>
      <p:bldP spid="28" grpId="0"/>
      <p:bldP spid="29" grpId="0"/>
      <p:bldP spid="30" grpId="0"/>
      <p:bldP spid="37" grpId="0" animBg="1"/>
      <p:bldP spid="35" grpId="0" animBg="1"/>
      <p:bldP spid="36" grpId="0"/>
      <p:bldP spid="38" grpId="0"/>
      <p:bldP spid="39" grpId="0"/>
      <p:bldP spid="46" grpId="0" animBg="1"/>
      <p:bldP spid="47" grpId="0"/>
      <p:bldP spid="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All the important things that I have no time to talk about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45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Convolution Neural Network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5" y="2361876"/>
            <a:ext cx="7812199" cy="2663960"/>
          </a:xfrm>
        </p:spPr>
      </p:pic>
    </p:spTree>
    <p:extLst>
      <p:ext uri="{BB962C8B-B14F-4D97-AF65-F5344CB8AC3E}">
        <p14:creationId xmlns:p14="http://schemas.microsoft.com/office/powerpoint/2010/main" val="18324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Recurrent Neural Network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965181"/>
            <a:ext cx="7886700" cy="2072225"/>
          </a:xfrm>
        </p:spPr>
      </p:pic>
    </p:spTree>
    <p:extLst>
      <p:ext uri="{BB962C8B-B14F-4D97-AF65-F5344CB8AC3E}">
        <p14:creationId xmlns:p14="http://schemas.microsoft.com/office/powerpoint/2010/main" val="331007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Generative Adversarial Network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3711"/>
            <a:ext cx="7886700" cy="3795165"/>
          </a:xfrm>
        </p:spPr>
      </p:pic>
    </p:spTree>
    <p:extLst>
      <p:ext uri="{BB962C8B-B14F-4D97-AF65-F5344CB8AC3E}">
        <p14:creationId xmlns:p14="http://schemas.microsoft.com/office/powerpoint/2010/main" val="301375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Word Vector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26" y="1242462"/>
            <a:ext cx="5526594" cy="5505006"/>
          </a:xfrm>
        </p:spPr>
      </p:pic>
    </p:spTree>
    <p:extLst>
      <p:ext uri="{BB962C8B-B14F-4D97-AF65-F5344CB8AC3E}">
        <p14:creationId xmlns:p14="http://schemas.microsoft.com/office/powerpoint/2010/main" val="174302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Transfer Learning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34" y="1524174"/>
            <a:ext cx="4461132" cy="4351338"/>
          </a:xfrm>
        </p:spPr>
      </p:pic>
    </p:spTree>
    <p:extLst>
      <p:ext uri="{BB962C8B-B14F-4D97-AF65-F5344CB8AC3E}">
        <p14:creationId xmlns:p14="http://schemas.microsoft.com/office/powerpoint/2010/main" val="25116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Reinforcement Learning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21" y="1289936"/>
            <a:ext cx="5717715" cy="321943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271" y="4022029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2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Bayesian optimization (for auto tuning)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2" y="1385363"/>
            <a:ext cx="4821948" cy="475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2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Tools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4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7" y="235886"/>
            <a:ext cx="2595316" cy="261957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182" y="0"/>
            <a:ext cx="1905000" cy="1905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641" y="4369946"/>
            <a:ext cx="3658278" cy="192059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728" y="1708404"/>
            <a:ext cx="3392466" cy="289130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889" y="781214"/>
            <a:ext cx="2582391" cy="135355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886" y="2333966"/>
            <a:ext cx="3389755" cy="157962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4" y="3651670"/>
            <a:ext cx="2739025" cy="27390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72" y="5472351"/>
            <a:ext cx="4086076" cy="11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2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/>
        </p:nvSpPr>
        <p:spPr>
          <a:xfrm>
            <a:off x="2118711" y="1907932"/>
            <a:ext cx="2407834" cy="32360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Hypothesis Set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H</a:t>
            </a:r>
            <a:endParaRPr lang="zh-TW" altLang="en-US" sz="2400" b="1" dirty="0"/>
          </a:p>
        </p:txBody>
      </p:sp>
      <p:sp>
        <p:nvSpPr>
          <p:cNvPr id="7" name="圓角矩形 6"/>
          <p:cNvSpPr/>
          <p:nvPr/>
        </p:nvSpPr>
        <p:spPr>
          <a:xfrm>
            <a:off x="2118711" y="2916543"/>
            <a:ext cx="2407834" cy="32360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Algorithm A</a:t>
            </a:r>
            <a:endParaRPr lang="zh-TW" altLang="en-US" sz="24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54880" y="2870813"/>
            <a:ext cx="16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used to find the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6513825" y="2870813"/>
            <a:ext cx="507076" cy="44888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latin typeface="Blackadder ITC" panose="04020505051007020D02" pitchFamily="82" charset="0"/>
              </a:rPr>
              <a:t>f</a:t>
            </a:r>
            <a:endParaRPr lang="zh-TW" altLang="en-US" sz="2400" b="1" dirty="0">
              <a:latin typeface="Blackadder ITC" panose="04020505051007020D02" pitchFamily="82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115680" y="2250873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/>
              <a:t>+</a:t>
            </a:r>
            <a:endParaRPr lang="zh-TW" altLang="en-US" sz="36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891741" y="3395783"/>
            <a:ext cx="861774" cy="3728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4400" dirty="0" smtClean="0"/>
              <a:t>=</a:t>
            </a:r>
            <a:endParaRPr lang="zh-TW" altLang="en-US" sz="4400" dirty="0"/>
          </a:p>
        </p:txBody>
      </p:sp>
      <p:sp>
        <p:nvSpPr>
          <p:cNvPr id="13" name="圓角矩形 12"/>
          <p:cNvSpPr/>
          <p:nvPr/>
        </p:nvSpPr>
        <p:spPr>
          <a:xfrm>
            <a:off x="2118711" y="3924280"/>
            <a:ext cx="2407834" cy="32360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Model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8320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58" y="713984"/>
            <a:ext cx="7718284" cy="5414765"/>
          </a:xfrm>
        </p:spPr>
      </p:pic>
    </p:spTree>
    <p:extLst>
      <p:ext uri="{BB962C8B-B14F-4D97-AF65-F5344CB8AC3E}">
        <p14:creationId xmlns:p14="http://schemas.microsoft.com/office/powerpoint/2010/main" val="86193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Different </a:t>
            </a:r>
            <a:r>
              <a:rPr lang="en-US" altLang="zh-TW" dirty="0" err="1" smtClean="0"/>
              <a:t>Outspace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46073" y="1978024"/>
            <a:ext cx="3569277" cy="1964979"/>
          </a:xfrm>
        </p:spPr>
        <p:txBody>
          <a:bodyPr/>
          <a:lstStyle/>
          <a:p>
            <a:r>
              <a:rPr lang="en-US" altLang="zh-TW" dirty="0" smtClean="0"/>
              <a:t>Multiple Classification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781050" y="1978025"/>
            <a:ext cx="3569277" cy="1964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Binary Classification</a:t>
            </a:r>
            <a:endParaRPr lang="zh-TW" altLang="en-US" dirty="0" smtClean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37" y="2455381"/>
            <a:ext cx="2606554" cy="148762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04" y="4763193"/>
            <a:ext cx="2835958" cy="141797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372365" y="404567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</a:t>
            </a: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364" y="2960513"/>
            <a:ext cx="2919615" cy="21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Regression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Target y is continuous.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651" y="840874"/>
            <a:ext cx="5567447" cy="55674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07476" y="3233651"/>
            <a:ext cx="964277" cy="324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29274" y="3262745"/>
            <a:ext cx="964277" cy="324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367931" y="3250276"/>
            <a:ext cx="964277" cy="324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535235" y="5914410"/>
            <a:ext cx="964277" cy="324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254931" y="5914410"/>
            <a:ext cx="1190278" cy="324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707475" y="5910158"/>
            <a:ext cx="964277" cy="324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37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E493FF59C6943E49A96F21A3B55502E6" ma:contentTypeVersion="0" ma:contentTypeDescription="建立新的文件。" ma:contentTypeScope="" ma:versionID="b5299c105197969fd42ea14224a3fa3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d6edddc00996549d4a35e321cdf2d9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FF7191-32FB-4087-A47E-94E4B071ACB3}"/>
</file>

<file path=customXml/itemProps2.xml><?xml version="1.0" encoding="utf-8"?>
<ds:datastoreItem xmlns:ds="http://schemas.openxmlformats.org/officeDocument/2006/customXml" ds:itemID="{E713DE7B-C493-49E1-93D5-2E9BD5BCA20D}"/>
</file>

<file path=customXml/itemProps3.xml><?xml version="1.0" encoding="utf-8"?>
<ds:datastoreItem xmlns:ds="http://schemas.openxmlformats.org/officeDocument/2006/customXml" ds:itemID="{EA85961C-9827-4339-9811-1BBE140B787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1779</TotalTime>
  <Words>1623</Words>
  <Application>Microsoft Office PowerPoint</Application>
  <PresentationFormat>如螢幕大小 (4:3)</PresentationFormat>
  <Paragraphs>412</Paragraphs>
  <Slides>70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80" baseType="lpstr">
      <vt:lpstr>Yu Gothic</vt:lpstr>
      <vt:lpstr>Yu Gothic Light</vt:lpstr>
      <vt:lpstr>微軟正黑體</vt:lpstr>
      <vt:lpstr>新細明體</vt:lpstr>
      <vt:lpstr>Arial</vt:lpstr>
      <vt:lpstr>Blackadder ITC</vt:lpstr>
      <vt:lpstr>Calibri</vt:lpstr>
      <vt:lpstr>Calibri Light</vt:lpstr>
      <vt:lpstr>Cambria Math</vt:lpstr>
      <vt:lpstr>Office 佈景主題</vt:lpstr>
      <vt:lpstr>Re:從零</vt:lpstr>
      <vt:lpstr>Machine learning</vt:lpstr>
      <vt:lpstr>Machine Learning</vt:lpstr>
      <vt:lpstr>PowerPoint 簡報</vt:lpstr>
      <vt:lpstr>PowerPoint 簡報</vt:lpstr>
      <vt:lpstr>PowerPoint 簡報</vt:lpstr>
      <vt:lpstr>PowerPoint 簡報</vt:lpstr>
      <vt:lpstr>Different Outspace</vt:lpstr>
      <vt:lpstr>Regression</vt:lpstr>
      <vt:lpstr>Clustering</vt:lpstr>
      <vt:lpstr>Neural Network</vt:lpstr>
      <vt:lpstr>Donald Olding Hebb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Fully connected</vt:lpstr>
      <vt:lpstr>Softmax</vt:lpstr>
      <vt:lpstr>Handwriting Digit Recognition</vt:lpstr>
      <vt:lpstr>PowerPoint 簡報</vt:lpstr>
      <vt:lpstr>Goodness of Function</vt:lpstr>
      <vt:lpstr>Training Data</vt:lpstr>
      <vt:lpstr>Target</vt:lpstr>
      <vt:lpstr>Loss</vt:lpstr>
      <vt:lpstr>Loss Function</vt:lpstr>
      <vt:lpstr>PowerPoint 簡報</vt:lpstr>
      <vt:lpstr>Find Best Function (Learning)</vt:lpstr>
      <vt:lpstr>How?</vt:lpstr>
      <vt:lpstr>Gradient Descent</vt:lpstr>
      <vt:lpstr>Gradient</vt:lpstr>
      <vt:lpstr>PowerPoint 簡報</vt:lpstr>
      <vt:lpstr>PowerPoint 簡報</vt:lpstr>
      <vt:lpstr>Back Propagation</vt:lpstr>
      <vt:lpstr>Deep</vt:lpstr>
      <vt:lpstr>Universal approximation theorem</vt:lpstr>
      <vt:lpstr>Modularization</vt:lpstr>
      <vt:lpstr>Modularization</vt:lpstr>
      <vt:lpstr>Modularization</vt:lpstr>
      <vt:lpstr>PowerPoint 簡報</vt:lpstr>
      <vt:lpstr>Overfitting</vt:lpstr>
      <vt:lpstr>Local Minimum Problem</vt:lpstr>
      <vt:lpstr>Choose Better Loss Function</vt:lpstr>
      <vt:lpstr>PowerPoint 簡報</vt:lpstr>
      <vt:lpstr>Batch</vt:lpstr>
      <vt:lpstr>PowerPoint 簡報</vt:lpstr>
      <vt:lpstr>PowerPoint 簡報</vt:lpstr>
      <vt:lpstr>Learning Rate Problem</vt:lpstr>
      <vt:lpstr>Adaptive Learning Rate</vt:lpstr>
      <vt:lpstr>Adagrad</vt:lpstr>
      <vt:lpstr>Momentum</vt:lpstr>
      <vt:lpstr>Vanishing Gradient Problem</vt:lpstr>
      <vt:lpstr>Vanishing Gradient Problem</vt:lpstr>
      <vt:lpstr>ReLU (Rectified Linear Unit)</vt:lpstr>
      <vt:lpstr>Residual</vt:lpstr>
      <vt:lpstr>Dropout</vt:lpstr>
      <vt:lpstr>Dropout</vt:lpstr>
      <vt:lpstr>All the important things that I have no time to talk about</vt:lpstr>
      <vt:lpstr>Convolution Neural Network</vt:lpstr>
      <vt:lpstr>Recurrent Neural Network</vt:lpstr>
      <vt:lpstr>Generative Adversarial Network</vt:lpstr>
      <vt:lpstr>Word Vector</vt:lpstr>
      <vt:lpstr>Transfer Learning</vt:lpstr>
      <vt:lpstr>Reinforcement Learning</vt:lpstr>
      <vt:lpstr>Bayesian optimization (for auto tuning)</vt:lpstr>
      <vt:lpstr>Tools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汪心威</dc:creator>
  <cp:lastModifiedBy>汪心威</cp:lastModifiedBy>
  <cp:revision>146</cp:revision>
  <dcterms:created xsi:type="dcterms:W3CDTF">2017-11-07T05:20:46Z</dcterms:created>
  <dcterms:modified xsi:type="dcterms:W3CDTF">2017-11-10T05:40:32Z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0x010100E493FF59C6943E49A96F21A3B55502E6</vt:lpwstr>
  </property>
</Properties>
</file>